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57" r:id="rId4"/>
    <p:sldId id="258" r:id="rId5"/>
    <p:sldId id="269" r:id="rId6"/>
    <p:sldId id="270" r:id="rId7"/>
    <p:sldId id="271" r:id="rId8"/>
    <p:sldId id="272" r:id="rId9"/>
    <p:sldId id="274" r:id="rId10"/>
    <p:sldId id="268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FD10D80-E478-4654-AAC3-694B4013A438}">
          <p14:sldIdLst>
            <p14:sldId id="256"/>
            <p14:sldId id="257"/>
            <p14:sldId id="258"/>
            <p14:sldId id="269"/>
            <p14:sldId id="270"/>
            <p14:sldId id="271"/>
            <p14:sldId id="272"/>
            <p14:sldId id="274"/>
          </p14:sldIdLst>
        </p14:section>
        <p14:section name="Object Detection" id="{EE8E6605-1B5D-470E-ABF6-DF3AD01BA98B}">
          <p14:sldIdLst>
            <p14:sldId id="268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28F8B81-87A3-9D50-CE81-E7B8EEEB2529}" name="김경서" initials="김" userId="S::32190322@dankook.ac.kr::6159d01b-ca3d-4484-9033-df36bd6296e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5216" autoAdjust="0"/>
  </p:normalViewPr>
  <p:slideViewPr>
    <p:cSldViewPr snapToGrid="0">
      <p:cViewPr>
        <p:scale>
          <a:sx n="83" d="100"/>
          <a:sy n="83" d="100"/>
        </p:scale>
        <p:origin x="327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83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51334-8E79-48FC-8734-D307E67A3DDC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A5C47-B758-4A3C-BB8B-E73C6D6D1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56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5C47-B758-4A3C-BB8B-E73C6D6D1C0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398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5C47-B758-4A3C-BB8B-E73C6D6D1C0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297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20DA10CE-6A85-312A-D73D-79DAF5988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2C89CC-E414-5B2E-7C06-D42E65BF8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5F4C0-F53A-4965-B0B3-04D9C221B25A}" type="datetime1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62E72E-1BE0-0716-AA5C-DEA8D3ED2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51DDD5-22E0-12A2-3969-B7EA548C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847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FD762-B0FF-7FC4-D297-1C36C9CB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131610-5538-8189-BC62-60EAEB019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85114-33E0-9C76-5B84-A6961BD94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81E1E-4BC2-4773-B278-92D3824DA62C}" type="datetime1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32CCE7-9662-72EE-8ADC-E4FC1E51B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DF55EE-3A42-AE9F-62D9-86E7A1AB1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7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688E1-1AAF-8E99-3E8B-C25A334B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F2C967-A333-E371-E1C8-FB15BB2B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32BE-A035-4D1C-9898-20ED55DB6559}" type="datetime1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5A5E97-F74A-6568-C46D-E22277ADB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3DD22B-72AA-0A4B-6CB6-60C37485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211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B9304A-BFB1-E112-57D9-A6D7DB83C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56CA5-4B24-4511-A517-D189DD9C8DE9}" type="datetime1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B71369-6AA1-E721-743D-C4DA631E1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098426-D6AD-A1C6-B958-5685F960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82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227B9-64D1-CEA1-17A9-FC56360B7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F474C-70B7-4EBC-81E3-8D45F404A3AC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1883F6-8841-604E-E6BE-4C48858D0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73B657-4078-DB08-86F6-693035074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FD5C-8B96-45E3-89BE-D36C9EC060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63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F24A44C-CCAE-27AA-828A-7240D8F30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53EBBD-5E4F-245A-4E59-C3B8B8B8C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3E1D4E-1663-B78B-1A4D-E81F1830E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D7E3B1-CB21-467F-B427-26F6F329206B}" type="datetime1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66AD3A-992D-B310-2660-B05296D05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B3E0D-AF49-CAD4-39D2-A60942E51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92E60-2A9F-4913-8CDF-E038C6E7F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22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655F30-3447-68BC-5CC7-D30FD531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E752AE-A859-2AC7-961F-7118D903F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76278D-2328-D1F6-6749-EAD6328A4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1F474C-70B7-4EBC-81E3-8D45F404A3AC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F8886-1D2F-CD6D-58BE-7471E936F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7688D-6FD0-DE6F-6290-C9D639671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3FFD5C-8B96-45E3-89BE-D36C9EC060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10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kos.org/upload/pdf/14807135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kaggle.com/datasets/andrewmvd/ocular-disease-recognition-odir5k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www.kaggle.com/datasets/gunavenkatdoddi/eye-diseases-classificat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s://www.kaggle.com/datasets/paultimothymooney/kermany2018" TargetMode="External"/><Relationship Id="rId4" Type="http://schemas.openxmlformats.org/officeDocument/2006/relationships/hyperlink" Target="https://www.kaggle.com/datasets/ysnreddy/eye-disease-detection-dataset" TargetMode="Externa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7766A-99D8-DF11-9914-90756694E8F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1482165"/>
            <a:ext cx="9144000" cy="2387600"/>
          </a:xfrm>
        </p:spPr>
        <p:txBody>
          <a:bodyPr/>
          <a:lstStyle/>
          <a:p>
            <a:pPr algn="ctr"/>
            <a:r>
              <a:rPr lang="en-US" altLang="ko-KR"/>
              <a:t>Domain knowledge</a:t>
            </a:r>
            <a:br>
              <a:rPr lang="en-US" altLang="ko-KR"/>
            </a:br>
            <a:r>
              <a:rPr lang="en-US" altLang="ko-KR"/>
              <a:t>Object Detection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0400F3-C6A0-59CF-D5B6-17C02D4FF2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발표일</a:t>
            </a:r>
            <a:r>
              <a:rPr lang="en-US" altLang="ko-KR"/>
              <a:t>: 2024-04-28</a:t>
            </a:r>
          </a:p>
          <a:p>
            <a:r>
              <a:rPr lang="ko-KR" altLang="en-US"/>
              <a:t>발표자</a:t>
            </a:r>
            <a:r>
              <a:rPr lang="en-US" altLang="ko-KR"/>
              <a:t>: </a:t>
            </a:r>
            <a:r>
              <a:rPr lang="ko-KR" altLang="en-US"/>
              <a:t>김경서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8B1E7B-2E63-14F0-F64D-315BF412EA74}"/>
              </a:ext>
            </a:extLst>
          </p:cNvPr>
          <p:cNvSpPr/>
          <p:nvPr/>
        </p:nvSpPr>
        <p:spPr>
          <a:xfrm>
            <a:off x="2175436" y="1600200"/>
            <a:ext cx="7727576" cy="3539565"/>
          </a:xfrm>
          <a:custGeom>
            <a:avLst/>
            <a:gdLst>
              <a:gd name="connsiteX0" fmla="*/ 0 w 7727576"/>
              <a:gd name="connsiteY0" fmla="*/ 0 h 3539565"/>
              <a:gd name="connsiteX1" fmla="*/ 721240 w 7727576"/>
              <a:gd name="connsiteY1" fmla="*/ 0 h 3539565"/>
              <a:gd name="connsiteX2" fmla="*/ 1287929 w 7727576"/>
              <a:gd name="connsiteY2" fmla="*/ 0 h 3539565"/>
              <a:gd name="connsiteX3" fmla="*/ 1854618 w 7727576"/>
              <a:gd name="connsiteY3" fmla="*/ 0 h 3539565"/>
              <a:gd name="connsiteX4" fmla="*/ 2653134 w 7727576"/>
              <a:gd name="connsiteY4" fmla="*/ 0 h 3539565"/>
              <a:gd name="connsiteX5" fmla="*/ 3297099 w 7727576"/>
              <a:gd name="connsiteY5" fmla="*/ 0 h 3539565"/>
              <a:gd name="connsiteX6" fmla="*/ 3941064 w 7727576"/>
              <a:gd name="connsiteY6" fmla="*/ 0 h 3539565"/>
              <a:gd name="connsiteX7" fmla="*/ 4353201 w 7727576"/>
              <a:gd name="connsiteY7" fmla="*/ 0 h 3539565"/>
              <a:gd name="connsiteX8" fmla="*/ 4997166 w 7727576"/>
              <a:gd name="connsiteY8" fmla="*/ 0 h 3539565"/>
              <a:gd name="connsiteX9" fmla="*/ 5486579 w 7727576"/>
              <a:gd name="connsiteY9" fmla="*/ 0 h 3539565"/>
              <a:gd name="connsiteX10" fmla="*/ 6130544 w 7727576"/>
              <a:gd name="connsiteY10" fmla="*/ 0 h 3539565"/>
              <a:gd name="connsiteX11" fmla="*/ 6929060 w 7727576"/>
              <a:gd name="connsiteY11" fmla="*/ 0 h 3539565"/>
              <a:gd name="connsiteX12" fmla="*/ 7727576 w 7727576"/>
              <a:gd name="connsiteY12" fmla="*/ 0 h 3539565"/>
              <a:gd name="connsiteX13" fmla="*/ 7727576 w 7727576"/>
              <a:gd name="connsiteY13" fmla="*/ 519136 h 3539565"/>
              <a:gd name="connsiteX14" fmla="*/ 7727576 w 7727576"/>
              <a:gd name="connsiteY14" fmla="*/ 1144459 h 3539565"/>
              <a:gd name="connsiteX15" fmla="*/ 7727576 w 7727576"/>
              <a:gd name="connsiteY15" fmla="*/ 1698991 h 3539565"/>
              <a:gd name="connsiteX16" fmla="*/ 7727576 w 7727576"/>
              <a:gd name="connsiteY16" fmla="*/ 2218127 h 3539565"/>
              <a:gd name="connsiteX17" fmla="*/ 7727576 w 7727576"/>
              <a:gd name="connsiteY17" fmla="*/ 2878846 h 3539565"/>
              <a:gd name="connsiteX18" fmla="*/ 7727576 w 7727576"/>
              <a:gd name="connsiteY18" fmla="*/ 3539565 h 3539565"/>
              <a:gd name="connsiteX19" fmla="*/ 7238163 w 7727576"/>
              <a:gd name="connsiteY19" fmla="*/ 3539565 h 3539565"/>
              <a:gd name="connsiteX20" fmla="*/ 6748750 w 7727576"/>
              <a:gd name="connsiteY20" fmla="*/ 3539565 h 3539565"/>
              <a:gd name="connsiteX21" fmla="*/ 6182061 w 7727576"/>
              <a:gd name="connsiteY21" fmla="*/ 3539565 h 3539565"/>
              <a:gd name="connsiteX22" fmla="*/ 5538096 w 7727576"/>
              <a:gd name="connsiteY22" fmla="*/ 3539565 h 3539565"/>
              <a:gd name="connsiteX23" fmla="*/ 4816856 w 7727576"/>
              <a:gd name="connsiteY23" fmla="*/ 3539565 h 3539565"/>
              <a:gd name="connsiteX24" fmla="*/ 4172891 w 7727576"/>
              <a:gd name="connsiteY24" fmla="*/ 3539565 h 3539565"/>
              <a:gd name="connsiteX25" fmla="*/ 3683478 w 7727576"/>
              <a:gd name="connsiteY25" fmla="*/ 3539565 h 3539565"/>
              <a:gd name="connsiteX26" fmla="*/ 3271341 w 7727576"/>
              <a:gd name="connsiteY26" fmla="*/ 3539565 h 3539565"/>
              <a:gd name="connsiteX27" fmla="*/ 2781927 w 7727576"/>
              <a:gd name="connsiteY27" fmla="*/ 3539565 h 3539565"/>
              <a:gd name="connsiteX28" fmla="*/ 1983411 w 7727576"/>
              <a:gd name="connsiteY28" fmla="*/ 3539565 h 3539565"/>
              <a:gd name="connsiteX29" fmla="*/ 1493998 w 7727576"/>
              <a:gd name="connsiteY29" fmla="*/ 3539565 h 3539565"/>
              <a:gd name="connsiteX30" fmla="*/ 1004585 w 7727576"/>
              <a:gd name="connsiteY30" fmla="*/ 3539565 h 3539565"/>
              <a:gd name="connsiteX31" fmla="*/ 0 w 7727576"/>
              <a:gd name="connsiteY31" fmla="*/ 3539565 h 3539565"/>
              <a:gd name="connsiteX32" fmla="*/ 0 w 7727576"/>
              <a:gd name="connsiteY32" fmla="*/ 3055824 h 3539565"/>
              <a:gd name="connsiteX33" fmla="*/ 0 w 7727576"/>
              <a:gd name="connsiteY33" fmla="*/ 2465897 h 3539565"/>
              <a:gd name="connsiteX34" fmla="*/ 0 w 7727576"/>
              <a:gd name="connsiteY34" fmla="*/ 1946761 h 3539565"/>
              <a:gd name="connsiteX35" fmla="*/ 0 w 7727576"/>
              <a:gd name="connsiteY35" fmla="*/ 1286042 h 3539565"/>
              <a:gd name="connsiteX36" fmla="*/ 0 w 7727576"/>
              <a:gd name="connsiteY36" fmla="*/ 625323 h 3539565"/>
              <a:gd name="connsiteX37" fmla="*/ 0 w 7727576"/>
              <a:gd name="connsiteY37" fmla="*/ 0 h 353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727576" h="3539565" extrusionOk="0">
                <a:moveTo>
                  <a:pt x="0" y="0"/>
                </a:moveTo>
                <a:cubicBezTo>
                  <a:pt x="157642" y="-29129"/>
                  <a:pt x="410231" y="27093"/>
                  <a:pt x="721240" y="0"/>
                </a:cubicBezTo>
                <a:cubicBezTo>
                  <a:pt x="1032249" y="-27093"/>
                  <a:pt x="1103045" y="-8623"/>
                  <a:pt x="1287929" y="0"/>
                </a:cubicBezTo>
                <a:cubicBezTo>
                  <a:pt x="1472813" y="8623"/>
                  <a:pt x="1738969" y="-2477"/>
                  <a:pt x="1854618" y="0"/>
                </a:cubicBezTo>
                <a:cubicBezTo>
                  <a:pt x="1970267" y="2477"/>
                  <a:pt x="2314527" y="-33327"/>
                  <a:pt x="2653134" y="0"/>
                </a:cubicBezTo>
                <a:cubicBezTo>
                  <a:pt x="2991741" y="33327"/>
                  <a:pt x="3067860" y="-11848"/>
                  <a:pt x="3297099" y="0"/>
                </a:cubicBezTo>
                <a:cubicBezTo>
                  <a:pt x="3526338" y="11848"/>
                  <a:pt x="3708442" y="9995"/>
                  <a:pt x="3941064" y="0"/>
                </a:cubicBezTo>
                <a:cubicBezTo>
                  <a:pt x="4173687" y="-9995"/>
                  <a:pt x="4242206" y="13933"/>
                  <a:pt x="4353201" y="0"/>
                </a:cubicBezTo>
                <a:cubicBezTo>
                  <a:pt x="4464196" y="-13933"/>
                  <a:pt x="4736848" y="-10113"/>
                  <a:pt x="4997166" y="0"/>
                </a:cubicBezTo>
                <a:cubicBezTo>
                  <a:pt x="5257484" y="10113"/>
                  <a:pt x="5276771" y="-20931"/>
                  <a:pt x="5486579" y="0"/>
                </a:cubicBezTo>
                <a:cubicBezTo>
                  <a:pt x="5696387" y="20931"/>
                  <a:pt x="5957764" y="18730"/>
                  <a:pt x="6130544" y="0"/>
                </a:cubicBezTo>
                <a:cubicBezTo>
                  <a:pt x="6303325" y="-18730"/>
                  <a:pt x="6600931" y="-33085"/>
                  <a:pt x="6929060" y="0"/>
                </a:cubicBezTo>
                <a:cubicBezTo>
                  <a:pt x="7257189" y="33085"/>
                  <a:pt x="7377330" y="-24741"/>
                  <a:pt x="7727576" y="0"/>
                </a:cubicBezTo>
                <a:cubicBezTo>
                  <a:pt x="7737551" y="204833"/>
                  <a:pt x="7714237" y="286404"/>
                  <a:pt x="7727576" y="519136"/>
                </a:cubicBezTo>
                <a:cubicBezTo>
                  <a:pt x="7740915" y="751868"/>
                  <a:pt x="7701357" y="983813"/>
                  <a:pt x="7727576" y="1144459"/>
                </a:cubicBezTo>
                <a:cubicBezTo>
                  <a:pt x="7753795" y="1305105"/>
                  <a:pt x="7726504" y="1525112"/>
                  <a:pt x="7727576" y="1698991"/>
                </a:cubicBezTo>
                <a:cubicBezTo>
                  <a:pt x="7728648" y="1872870"/>
                  <a:pt x="7709432" y="2109280"/>
                  <a:pt x="7727576" y="2218127"/>
                </a:cubicBezTo>
                <a:cubicBezTo>
                  <a:pt x="7745720" y="2326974"/>
                  <a:pt x="7756494" y="2703697"/>
                  <a:pt x="7727576" y="2878846"/>
                </a:cubicBezTo>
                <a:cubicBezTo>
                  <a:pt x="7698658" y="3053995"/>
                  <a:pt x="7732005" y="3359063"/>
                  <a:pt x="7727576" y="3539565"/>
                </a:cubicBezTo>
                <a:cubicBezTo>
                  <a:pt x="7524420" y="3548375"/>
                  <a:pt x="7468457" y="3542340"/>
                  <a:pt x="7238163" y="3539565"/>
                </a:cubicBezTo>
                <a:cubicBezTo>
                  <a:pt x="7007869" y="3536790"/>
                  <a:pt x="6915362" y="3550989"/>
                  <a:pt x="6748750" y="3539565"/>
                </a:cubicBezTo>
                <a:cubicBezTo>
                  <a:pt x="6582138" y="3528141"/>
                  <a:pt x="6370191" y="3560768"/>
                  <a:pt x="6182061" y="3539565"/>
                </a:cubicBezTo>
                <a:cubicBezTo>
                  <a:pt x="5993931" y="3518362"/>
                  <a:pt x="5700513" y="3567921"/>
                  <a:pt x="5538096" y="3539565"/>
                </a:cubicBezTo>
                <a:cubicBezTo>
                  <a:pt x="5375680" y="3511209"/>
                  <a:pt x="4984427" y="3518867"/>
                  <a:pt x="4816856" y="3539565"/>
                </a:cubicBezTo>
                <a:cubicBezTo>
                  <a:pt x="4649285" y="3560263"/>
                  <a:pt x="4327362" y="3540383"/>
                  <a:pt x="4172891" y="3539565"/>
                </a:cubicBezTo>
                <a:cubicBezTo>
                  <a:pt x="4018420" y="3538747"/>
                  <a:pt x="3907559" y="3550649"/>
                  <a:pt x="3683478" y="3539565"/>
                </a:cubicBezTo>
                <a:cubicBezTo>
                  <a:pt x="3459397" y="3528481"/>
                  <a:pt x="3474411" y="3549873"/>
                  <a:pt x="3271341" y="3539565"/>
                </a:cubicBezTo>
                <a:cubicBezTo>
                  <a:pt x="3068271" y="3529257"/>
                  <a:pt x="2906455" y="3521932"/>
                  <a:pt x="2781927" y="3539565"/>
                </a:cubicBezTo>
                <a:cubicBezTo>
                  <a:pt x="2657399" y="3557198"/>
                  <a:pt x="2240912" y="3573621"/>
                  <a:pt x="1983411" y="3539565"/>
                </a:cubicBezTo>
                <a:cubicBezTo>
                  <a:pt x="1725910" y="3505509"/>
                  <a:pt x="1618626" y="3558339"/>
                  <a:pt x="1493998" y="3539565"/>
                </a:cubicBezTo>
                <a:cubicBezTo>
                  <a:pt x="1369370" y="3520791"/>
                  <a:pt x="1131325" y="3529541"/>
                  <a:pt x="1004585" y="3539565"/>
                </a:cubicBezTo>
                <a:cubicBezTo>
                  <a:pt x="877845" y="3549589"/>
                  <a:pt x="413183" y="3562233"/>
                  <a:pt x="0" y="3539565"/>
                </a:cubicBezTo>
                <a:cubicBezTo>
                  <a:pt x="7625" y="3418703"/>
                  <a:pt x="-6057" y="3233033"/>
                  <a:pt x="0" y="3055824"/>
                </a:cubicBezTo>
                <a:cubicBezTo>
                  <a:pt x="6057" y="2878615"/>
                  <a:pt x="-17804" y="2684899"/>
                  <a:pt x="0" y="2465897"/>
                </a:cubicBezTo>
                <a:cubicBezTo>
                  <a:pt x="17804" y="2246895"/>
                  <a:pt x="15597" y="2057118"/>
                  <a:pt x="0" y="1946761"/>
                </a:cubicBezTo>
                <a:cubicBezTo>
                  <a:pt x="-15597" y="1836404"/>
                  <a:pt x="-13314" y="1418446"/>
                  <a:pt x="0" y="1286042"/>
                </a:cubicBezTo>
                <a:cubicBezTo>
                  <a:pt x="13314" y="1153638"/>
                  <a:pt x="25229" y="915724"/>
                  <a:pt x="0" y="625323"/>
                </a:cubicBezTo>
                <a:cubicBezTo>
                  <a:pt x="-25229" y="334922"/>
                  <a:pt x="-22099" y="17560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558684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101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D7433-BCFB-9CCA-0F68-D1477E82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715B0F-5920-38B7-4F82-DB21834B2BC1}"/>
              </a:ext>
            </a:extLst>
          </p:cNvPr>
          <p:cNvGrpSpPr/>
          <p:nvPr/>
        </p:nvGrpSpPr>
        <p:grpSpPr>
          <a:xfrm>
            <a:off x="221129" y="107578"/>
            <a:ext cx="11397130" cy="536887"/>
            <a:chOff x="221129" y="107578"/>
            <a:chExt cx="11397130" cy="53688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A737454-05AE-2F00-0F69-128F8F5305CC}"/>
                </a:ext>
              </a:extLst>
            </p:cNvPr>
            <p:cNvCxnSpPr/>
            <p:nvPr/>
          </p:nvCxnSpPr>
          <p:spPr>
            <a:xfrm>
              <a:off x="352612" y="233084"/>
              <a:ext cx="1126564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5B81F8-CB48-F032-5B52-448F5145C23D}"/>
                </a:ext>
              </a:extLst>
            </p:cNvPr>
            <p:cNvSpPr/>
            <p:nvPr/>
          </p:nvSpPr>
          <p:spPr>
            <a:xfrm>
              <a:off x="221129" y="107578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7B8F3EF-CAB4-B617-E0AB-72CCE30A091F}"/>
                </a:ext>
              </a:extLst>
            </p:cNvPr>
            <p:cNvSpPr/>
            <p:nvPr/>
          </p:nvSpPr>
          <p:spPr>
            <a:xfrm>
              <a:off x="5722469" y="127612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F43F9-65F4-3DD1-DC01-ABBEDE630404}"/>
                </a:ext>
              </a:extLst>
            </p:cNvPr>
            <p:cNvSpPr txBox="1"/>
            <p:nvPr/>
          </p:nvSpPr>
          <p:spPr>
            <a:xfrm>
              <a:off x="484094" y="233084"/>
              <a:ext cx="5747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1. Domain Knowledge</a:t>
              </a:r>
              <a:endParaRPr lang="ko-KR" altLang="en-US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44B78B-9058-F874-236F-520006F238E7}"/>
                </a:ext>
              </a:extLst>
            </p:cNvPr>
            <p:cNvSpPr txBox="1"/>
            <p:nvPr/>
          </p:nvSpPr>
          <p:spPr>
            <a:xfrm>
              <a:off x="5985434" y="244355"/>
              <a:ext cx="2587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/>
                <a:t>2. Object detection</a:t>
              </a:r>
              <a:endParaRPr lang="ko-KR" altLang="en-US" sz="2000" b="1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86A769B-D059-E5C2-90DB-FA82FBF36C91}"/>
                </a:ext>
              </a:extLst>
            </p:cNvPr>
            <p:cNvSpPr/>
            <p:nvPr/>
          </p:nvSpPr>
          <p:spPr>
            <a:xfrm>
              <a:off x="499034" y="197220"/>
              <a:ext cx="7523532" cy="72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37D0DB-82D3-EDC1-A032-99012588E49E}"/>
              </a:ext>
            </a:extLst>
          </p:cNvPr>
          <p:cNvSpPr txBox="1"/>
          <p:nvPr/>
        </p:nvSpPr>
        <p:spPr>
          <a:xfrm>
            <a:off x="352611" y="717176"/>
            <a:ext cx="1126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1) Basic - </a:t>
            </a:r>
            <a:r>
              <a:rPr lang="ko-KR" altLang="en-US" sz="2400" b="1"/>
              <a:t>사라지는 기울기</a:t>
            </a:r>
            <a:endParaRPr lang="en-US" altLang="ko-KR" sz="24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2A21E2-B1C2-A018-4806-BC5A9BE8B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66" y="1406057"/>
            <a:ext cx="10179170" cy="513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7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D7433-BCFB-9CCA-0F68-D1477E82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715B0F-5920-38B7-4F82-DB21834B2BC1}"/>
              </a:ext>
            </a:extLst>
          </p:cNvPr>
          <p:cNvGrpSpPr/>
          <p:nvPr/>
        </p:nvGrpSpPr>
        <p:grpSpPr>
          <a:xfrm>
            <a:off x="221129" y="107578"/>
            <a:ext cx="11397130" cy="536887"/>
            <a:chOff x="221129" y="107578"/>
            <a:chExt cx="11397130" cy="53688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A737454-05AE-2F00-0F69-128F8F5305CC}"/>
                </a:ext>
              </a:extLst>
            </p:cNvPr>
            <p:cNvCxnSpPr/>
            <p:nvPr/>
          </p:nvCxnSpPr>
          <p:spPr>
            <a:xfrm>
              <a:off x="352612" y="233084"/>
              <a:ext cx="1126564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5B81F8-CB48-F032-5B52-448F5145C23D}"/>
                </a:ext>
              </a:extLst>
            </p:cNvPr>
            <p:cNvSpPr/>
            <p:nvPr/>
          </p:nvSpPr>
          <p:spPr>
            <a:xfrm>
              <a:off x="221129" y="107578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7B8F3EF-CAB4-B617-E0AB-72CCE30A091F}"/>
                </a:ext>
              </a:extLst>
            </p:cNvPr>
            <p:cNvSpPr/>
            <p:nvPr/>
          </p:nvSpPr>
          <p:spPr>
            <a:xfrm>
              <a:off x="5722469" y="127612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F43F9-65F4-3DD1-DC01-ABBEDE630404}"/>
                </a:ext>
              </a:extLst>
            </p:cNvPr>
            <p:cNvSpPr txBox="1"/>
            <p:nvPr/>
          </p:nvSpPr>
          <p:spPr>
            <a:xfrm>
              <a:off x="484094" y="233084"/>
              <a:ext cx="5747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1. Domain Knowledge</a:t>
              </a:r>
              <a:endParaRPr lang="ko-KR" altLang="en-US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44B78B-9058-F874-236F-520006F238E7}"/>
                </a:ext>
              </a:extLst>
            </p:cNvPr>
            <p:cNvSpPr txBox="1"/>
            <p:nvPr/>
          </p:nvSpPr>
          <p:spPr>
            <a:xfrm>
              <a:off x="5985434" y="244355"/>
              <a:ext cx="2587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/>
                <a:t>2. Object detection</a:t>
              </a:r>
              <a:endParaRPr lang="ko-KR" altLang="en-US" sz="2000" b="1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86A769B-D059-E5C2-90DB-FA82FBF36C91}"/>
                </a:ext>
              </a:extLst>
            </p:cNvPr>
            <p:cNvSpPr/>
            <p:nvPr/>
          </p:nvSpPr>
          <p:spPr>
            <a:xfrm>
              <a:off x="499034" y="197220"/>
              <a:ext cx="7523532" cy="72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498A1C2-08E0-9943-6F43-39D09C6E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04" y="946969"/>
            <a:ext cx="7285160" cy="3607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3C4027-7B2D-FDFD-7B02-DD2CC7D5018F}"/>
              </a:ext>
            </a:extLst>
          </p:cNvPr>
          <p:cNvSpPr txBox="1"/>
          <p:nvPr/>
        </p:nvSpPr>
        <p:spPr>
          <a:xfrm>
            <a:off x="632603" y="4747563"/>
            <a:ext cx="109210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RELU6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상한선이 </a:t>
            </a:r>
            <a:r>
              <a:rPr lang="en-US" altLang="ko-KR"/>
              <a:t>6</a:t>
            </a:r>
            <a:r>
              <a:rPr lang="ko-KR" altLang="en-US"/>
              <a:t>인 </a:t>
            </a:r>
            <a:r>
              <a:rPr lang="en-US" altLang="ko-KR"/>
              <a:t>relu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상한선이 없다면 </a:t>
            </a:r>
            <a:r>
              <a:rPr lang="en-US" altLang="ko-KR"/>
              <a:t>point</a:t>
            </a:r>
            <a:r>
              <a:rPr lang="ko-KR" altLang="en-US"/>
              <a:t>를 표현하는 데 수많은 </a:t>
            </a:r>
            <a:r>
              <a:rPr lang="en-US" altLang="ko-KR"/>
              <a:t>bit</a:t>
            </a:r>
            <a:r>
              <a:rPr lang="ko-KR" altLang="en-US"/>
              <a:t>가 소요</a:t>
            </a:r>
            <a:r>
              <a:rPr lang="en-US" altLang="ko-KR"/>
              <a:t>, </a:t>
            </a:r>
            <a:r>
              <a:rPr lang="ko-KR" altLang="en-US"/>
              <a:t>그러나 </a:t>
            </a:r>
            <a:r>
              <a:rPr lang="en-US" altLang="ko-KR"/>
              <a:t>6</a:t>
            </a:r>
            <a:r>
              <a:rPr lang="ko-KR" altLang="en-US"/>
              <a:t>까지로 두면 </a:t>
            </a:r>
            <a:r>
              <a:rPr lang="en-US" altLang="ko-KR"/>
              <a:t>3bit</a:t>
            </a:r>
            <a:r>
              <a:rPr lang="ko-KR" altLang="en-US"/>
              <a:t>만이 필요</a:t>
            </a:r>
            <a:endParaRPr lang="en-US" altLang="ko-KR"/>
          </a:p>
          <a:p>
            <a:pPr lvl="1"/>
            <a:r>
              <a:rPr lang="ko-KR" altLang="en-US"/>
              <a:t> → 최적화 </a:t>
            </a:r>
            <a:r>
              <a:rPr lang="en-US" altLang="ko-KR"/>
              <a:t>(fixed point)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또한 딥러닝 모델이 학습할 떄 </a:t>
            </a:r>
            <a:r>
              <a:rPr lang="en-US" altLang="ko-KR"/>
              <a:t>sparse</a:t>
            </a:r>
            <a:r>
              <a:rPr lang="ko-KR" altLang="en-US"/>
              <a:t>한 </a:t>
            </a:r>
            <a:r>
              <a:rPr lang="en-US" altLang="ko-KR"/>
              <a:t>feature</a:t>
            </a:r>
            <a:r>
              <a:rPr lang="ko-KR" altLang="en-US"/>
              <a:t>을 일찍 학습할 수 있다</a:t>
            </a:r>
            <a:r>
              <a:rPr lang="en-US" altLang="ko-KR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/>
              <a:t>6</a:t>
            </a:r>
            <a:r>
              <a:rPr lang="ko-KR" altLang="en-US"/>
              <a:t>인 이유는 여러 실험결과 가장 좋았기 때문 </a:t>
            </a:r>
            <a:r>
              <a:rPr lang="en-US" altLang="ko-KR"/>
              <a:t>(</a:t>
            </a:r>
            <a:r>
              <a:rPr lang="ko-KR" altLang="en-US"/>
              <a:t>경험적</a:t>
            </a:r>
            <a:r>
              <a:rPr lang="en-US" altLang="ko-KR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0431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D7433-BCFB-9CCA-0F68-D1477E82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715B0F-5920-38B7-4F82-DB21834B2BC1}"/>
              </a:ext>
            </a:extLst>
          </p:cNvPr>
          <p:cNvGrpSpPr/>
          <p:nvPr/>
        </p:nvGrpSpPr>
        <p:grpSpPr>
          <a:xfrm>
            <a:off x="221129" y="107578"/>
            <a:ext cx="11397130" cy="536887"/>
            <a:chOff x="221129" y="107578"/>
            <a:chExt cx="11397130" cy="53688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A737454-05AE-2F00-0F69-128F8F5305CC}"/>
                </a:ext>
              </a:extLst>
            </p:cNvPr>
            <p:cNvCxnSpPr/>
            <p:nvPr/>
          </p:nvCxnSpPr>
          <p:spPr>
            <a:xfrm>
              <a:off x="352612" y="233084"/>
              <a:ext cx="1126564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5B81F8-CB48-F032-5B52-448F5145C23D}"/>
                </a:ext>
              </a:extLst>
            </p:cNvPr>
            <p:cNvSpPr/>
            <p:nvPr/>
          </p:nvSpPr>
          <p:spPr>
            <a:xfrm>
              <a:off x="221129" y="107578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7B8F3EF-CAB4-B617-E0AB-72CCE30A091F}"/>
                </a:ext>
              </a:extLst>
            </p:cNvPr>
            <p:cNvSpPr/>
            <p:nvPr/>
          </p:nvSpPr>
          <p:spPr>
            <a:xfrm>
              <a:off x="5722469" y="127612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F43F9-65F4-3DD1-DC01-ABBEDE630404}"/>
                </a:ext>
              </a:extLst>
            </p:cNvPr>
            <p:cNvSpPr txBox="1"/>
            <p:nvPr/>
          </p:nvSpPr>
          <p:spPr>
            <a:xfrm>
              <a:off x="484094" y="233084"/>
              <a:ext cx="5747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1. Domain Knowledge</a:t>
              </a:r>
              <a:endParaRPr lang="ko-KR" altLang="en-US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44B78B-9058-F874-236F-520006F238E7}"/>
                </a:ext>
              </a:extLst>
            </p:cNvPr>
            <p:cNvSpPr txBox="1"/>
            <p:nvPr/>
          </p:nvSpPr>
          <p:spPr>
            <a:xfrm>
              <a:off x="5985434" y="244355"/>
              <a:ext cx="2587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/>
                <a:t>2. Object detection</a:t>
              </a:r>
              <a:endParaRPr lang="ko-KR" altLang="en-US" sz="2000" b="1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86A769B-D059-E5C2-90DB-FA82FBF36C91}"/>
                </a:ext>
              </a:extLst>
            </p:cNvPr>
            <p:cNvSpPr/>
            <p:nvPr/>
          </p:nvSpPr>
          <p:spPr>
            <a:xfrm>
              <a:off x="499034" y="197220"/>
              <a:ext cx="7523532" cy="72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583DC16-5082-B78E-21A3-D83C8BC98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98" y="1523466"/>
            <a:ext cx="8971472" cy="3887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012836-E68B-1B00-1C67-3B8A787C7349}"/>
              </a:ext>
            </a:extLst>
          </p:cNvPr>
          <p:cNvSpPr txBox="1"/>
          <p:nvPr/>
        </p:nvSpPr>
        <p:spPr>
          <a:xfrm>
            <a:off x="352611" y="717176"/>
            <a:ext cx="1126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400" b="1"/>
              <a:t>Basic</a:t>
            </a:r>
          </a:p>
        </p:txBody>
      </p:sp>
    </p:spTree>
    <p:extLst>
      <p:ext uri="{BB962C8B-B14F-4D97-AF65-F5344CB8AC3E}">
        <p14:creationId xmlns:p14="http://schemas.microsoft.com/office/powerpoint/2010/main" val="352297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D7433-BCFB-9CCA-0F68-D1477E82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715B0F-5920-38B7-4F82-DB21834B2BC1}"/>
              </a:ext>
            </a:extLst>
          </p:cNvPr>
          <p:cNvGrpSpPr/>
          <p:nvPr/>
        </p:nvGrpSpPr>
        <p:grpSpPr>
          <a:xfrm>
            <a:off x="221129" y="107578"/>
            <a:ext cx="11397130" cy="536887"/>
            <a:chOff x="221129" y="107578"/>
            <a:chExt cx="11397130" cy="53688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A737454-05AE-2F00-0F69-128F8F5305CC}"/>
                </a:ext>
              </a:extLst>
            </p:cNvPr>
            <p:cNvCxnSpPr/>
            <p:nvPr/>
          </p:nvCxnSpPr>
          <p:spPr>
            <a:xfrm>
              <a:off x="352612" y="233084"/>
              <a:ext cx="1126564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5B81F8-CB48-F032-5B52-448F5145C23D}"/>
                </a:ext>
              </a:extLst>
            </p:cNvPr>
            <p:cNvSpPr/>
            <p:nvPr/>
          </p:nvSpPr>
          <p:spPr>
            <a:xfrm>
              <a:off x="221129" y="107578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7B8F3EF-CAB4-B617-E0AB-72CCE30A091F}"/>
                </a:ext>
              </a:extLst>
            </p:cNvPr>
            <p:cNvSpPr/>
            <p:nvPr/>
          </p:nvSpPr>
          <p:spPr>
            <a:xfrm>
              <a:off x="5722469" y="127612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F43F9-65F4-3DD1-DC01-ABBEDE630404}"/>
                </a:ext>
              </a:extLst>
            </p:cNvPr>
            <p:cNvSpPr txBox="1"/>
            <p:nvPr/>
          </p:nvSpPr>
          <p:spPr>
            <a:xfrm>
              <a:off x="484094" y="233084"/>
              <a:ext cx="5747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1. Domain Knowledge</a:t>
              </a:r>
              <a:endParaRPr lang="ko-KR" altLang="en-US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44B78B-9058-F874-236F-520006F238E7}"/>
                </a:ext>
              </a:extLst>
            </p:cNvPr>
            <p:cNvSpPr txBox="1"/>
            <p:nvPr/>
          </p:nvSpPr>
          <p:spPr>
            <a:xfrm>
              <a:off x="5985434" y="244355"/>
              <a:ext cx="2587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/>
                <a:t>2. Object detection</a:t>
              </a:r>
              <a:endParaRPr lang="ko-KR" altLang="en-US" sz="2000" b="1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86A769B-D059-E5C2-90DB-FA82FBF36C91}"/>
                </a:ext>
              </a:extLst>
            </p:cNvPr>
            <p:cNvSpPr/>
            <p:nvPr/>
          </p:nvSpPr>
          <p:spPr>
            <a:xfrm>
              <a:off x="499034" y="197220"/>
              <a:ext cx="7523532" cy="72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A70CFD2-1889-497F-7F2B-4323D6334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17" y="1379162"/>
            <a:ext cx="9776604" cy="4761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0DC8B-5379-697C-7CE8-FD8E5DA28DD6}"/>
              </a:ext>
            </a:extLst>
          </p:cNvPr>
          <p:cNvSpPr txBox="1"/>
          <p:nvPr/>
        </p:nvSpPr>
        <p:spPr>
          <a:xfrm>
            <a:off x="352611" y="717176"/>
            <a:ext cx="1126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400" b="1"/>
              <a:t>Basic</a:t>
            </a:r>
          </a:p>
        </p:txBody>
      </p:sp>
    </p:spTree>
    <p:extLst>
      <p:ext uri="{BB962C8B-B14F-4D97-AF65-F5344CB8AC3E}">
        <p14:creationId xmlns:p14="http://schemas.microsoft.com/office/powerpoint/2010/main" val="2602735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D7433-BCFB-9CCA-0F68-D1477E82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715B0F-5920-38B7-4F82-DB21834B2BC1}"/>
              </a:ext>
            </a:extLst>
          </p:cNvPr>
          <p:cNvGrpSpPr/>
          <p:nvPr/>
        </p:nvGrpSpPr>
        <p:grpSpPr>
          <a:xfrm>
            <a:off x="221129" y="107578"/>
            <a:ext cx="11397130" cy="536887"/>
            <a:chOff x="221129" y="107578"/>
            <a:chExt cx="11397130" cy="53688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A737454-05AE-2F00-0F69-128F8F5305CC}"/>
                </a:ext>
              </a:extLst>
            </p:cNvPr>
            <p:cNvCxnSpPr/>
            <p:nvPr/>
          </p:nvCxnSpPr>
          <p:spPr>
            <a:xfrm>
              <a:off x="352612" y="233084"/>
              <a:ext cx="1126564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5B81F8-CB48-F032-5B52-448F5145C23D}"/>
                </a:ext>
              </a:extLst>
            </p:cNvPr>
            <p:cNvSpPr/>
            <p:nvPr/>
          </p:nvSpPr>
          <p:spPr>
            <a:xfrm>
              <a:off x="221129" y="107578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7B8F3EF-CAB4-B617-E0AB-72CCE30A091F}"/>
                </a:ext>
              </a:extLst>
            </p:cNvPr>
            <p:cNvSpPr/>
            <p:nvPr/>
          </p:nvSpPr>
          <p:spPr>
            <a:xfrm>
              <a:off x="5722469" y="127612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F43F9-65F4-3DD1-DC01-ABBEDE630404}"/>
                </a:ext>
              </a:extLst>
            </p:cNvPr>
            <p:cNvSpPr txBox="1"/>
            <p:nvPr/>
          </p:nvSpPr>
          <p:spPr>
            <a:xfrm>
              <a:off x="484094" y="233084"/>
              <a:ext cx="5747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1. Domain Knowledge</a:t>
              </a:r>
              <a:endParaRPr lang="ko-KR" altLang="en-US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44B78B-9058-F874-236F-520006F238E7}"/>
                </a:ext>
              </a:extLst>
            </p:cNvPr>
            <p:cNvSpPr txBox="1"/>
            <p:nvPr/>
          </p:nvSpPr>
          <p:spPr>
            <a:xfrm>
              <a:off x="5985434" y="244355"/>
              <a:ext cx="2587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/>
                <a:t>2. Object detection</a:t>
              </a:r>
              <a:endParaRPr lang="ko-KR" altLang="en-US" sz="2000" b="1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86A769B-D059-E5C2-90DB-FA82FBF36C91}"/>
                </a:ext>
              </a:extLst>
            </p:cNvPr>
            <p:cNvSpPr/>
            <p:nvPr/>
          </p:nvSpPr>
          <p:spPr>
            <a:xfrm>
              <a:off x="499034" y="197220"/>
              <a:ext cx="7523532" cy="72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8BD850F-EEE2-E002-89B1-9B450000B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90" y="1355115"/>
            <a:ext cx="10026958" cy="4824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17CE87-B1EE-637C-5C9A-030CA8AA2136}"/>
              </a:ext>
            </a:extLst>
          </p:cNvPr>
          <p:cNvSpPr txBox="1"/>
          <p:nvPr/>
        </p:nvSpPr>
        <p:spPr>
          <a:xfrm>
            <a:off x="352611" y="717176"/>
            <a:ext cx="1126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400" b="1"/>
              <a:t>Basic</a:t>
            </a:r>
          </a:p>
        </p:txBody>
      </p:sp>
    </p:spTree>
    <p:extLst>
      <p:ext uri="{BB962C8B-B14F-4D97-AF65-F5344CB8AC3E}">
        <p14:creationId xmlns:p14="http://schemas.microsoft.com/office/powerpoint/2010/main" val="1809352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D7433-BCFB-9CCA-0F68-D1477E82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715B0F-5920-38B7-4F82-DB21834B2BC1}"/>
              </a:ext>
            </a:extLst>
          </p:cNvPr>
          <p:cNvGrpSpPr/>
          <p:nvPr/>
        </p:nvGrpSpPr>
        <p:grpSpPr>
          <a:xfrm>
            <a:off x="221129" y="107578"/>
            <a:ext cx="11397130" cy="536887"/>
            <a:chOff x="221129" y="107578"/>
            <a:chExt cx="11397130" cy="53688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A737454-05AE-2F00-0F69-128F8F5305CC}"/>
                </a:ext>
              </a:extLst>
            </p:cNvPr>
            <p:cNvCxnSpPr/>
            <p:nvPr/>
          </p:nvCxnSpPr>
          <p:spPr>
            <a:xfrm>
              <a:off x="352612" y="233084"/>
              <a:ext cx="1126564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5B81F8-CB48-F032-5B52-448F5145C23D}"/>
                </a:ext>
              </a:extLst>
            </p:cNvPr>
            <p:cNvSpPr/>
            <p:nvPr/>
          </p:nvSpPr>
          <p:spPr>
            <a:xfrm>
              <a:off x="221129" y="107578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7B8F3EF-CAB4-B617-E0AB-72CCE30A091F}"/>
                </a:ext>
              </a:extLst>
            </p:cNvPr>
            <p:cNvSpPr/>
            <p:nvPr/>
          </p:nvSpPr>
          <p:spPr>
            <a:xfrm>
              <a:off x="5722469" y="127612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F43F9-65F4-3DD1-DC01-ABBEDE630404}"/>
                </a:ext>
              </a:extLst>
            </p:cNvPr>
            <p:cNvSpPr txBox="1"/>
            <p:nvPr/>
          </p:nvSpPr>
          <p:spPr>
            <a:xfrm>
              <a:off x="484094" y="233084"/>
              <a:ext cx="5747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1. Domain Knowledge</a:t>
              </a:r>
              <a:endParaRPr lang="ko-KR" altLang="en-US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44B78B-9058-F874-236F-520006F238E7}"/>
                </a:ext>
              </a:extLst>
            </p:cNvPr>
            <p:cNvSpPr txBox="1"/>
            <p:nvPr/>
          </p:nvSpPr>
          <p:spPr>
            <a:xfrm>
              <a:off x="5985434" y="244355"/>
              <a:ext cx="2587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/>
                <a:t>2. Object detection</a:t>
              </a:r>
              <a:endParaRPr lang="ko-KR" altLang="en-US" sz="2000" b="1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86A769B-D059-E5C2-90DB-FA82FBF36C91}"/>
                </a:ext>
              </a:extLst>
            </p:cNvPr>
            <p:cNvSpPr/>
            <p:nvPr/>
          </p:nvSpPr>
          <p:spPr>
            <a:xfrm>
              <a:off x="499034" y="197220"/>
              <a:ext cx="7523532" cy="72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45C1B13-A517-1144-40C8-1BADC750D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94" y="1251552"/>
            <a:ext cx="10138913" cy="4751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DFD489-434E-E4C1-9DDF-05B3E1E1F0A8}"/>
              </a:ext>
            </a:extLst>
          </p:cNvPr>
          <p:cNvSpPr txBox="1"/>
          <p:nvPr/>
        </p:nvSpPr>
        <p:spPr>
          <a:xfrm>
            <a:off x="352611" y="717176"/>
            <a:ext cx="1126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400" b="1"/>
              <a:t>Basic</a:t>
            </a:r>
          </a:p>
        </p:txBody>
      </p:sp>
    </p:spTree>
    <p:extLst>
      <p:ext uri="{BB962C8B-B14F-4D97-AF65-F5344CB8AC3E}">
        <p14:creationId xmlns:p14="http://schemas.microsoft.com/office/powerpoint/2010/main" val="91846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D7433-BCFB-9CCA-0F68-D1477E82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715B0F-5920-38B7-4F82-DB21834B2BC1}"/>
              </a:ext>
            </a:extLst>
          </p:cNvPr>
          <p:cNvGrpSpPr/>
          <p:nvPr/>
        </p:nvGrpSpPr>
        <p:grpSpPr>
          <a:xfrm>
            <a:off x="221129" y="107578"/>
            <a:ext cx="11397130" cy="536887"/>
            <a:chOff x="221129" y="107578"/>
            <a:chExt cx="11397130" cy="53688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A737454-05AE-2F00-0F69-128F8F5305CC}"/>
                </a:ext>
              </a:extLst>
            </p:cNvPr>
            <p:cNvCxnSpPr/>
            <p:nvPr/>
          </p:nvCxnSpPr>
          <p:spPr>
            <a:xfrm>
              <a:off x="352612" y="233084"/>
              <a:ext cx="1126564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5B81F8-CB48-F032-5B52-448F5145C23D}"/>
                </a:ext>
              </a:extLst>
            </p:cNvPr>
            <p:cNvSpPr/>
            <p:nvPr/>
          </p:nvSpPr>
          <p:spPr>
            <a:xfrm>
              <a:off x="221129" y="107578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7B8F3EF-CAB4-B617-E0AB-72CCE30A091F}"/>
                </a:ext>
              </a:extLst>
            </p:cNvPr>
            <p:cNvSpPr/>
            <p:nvPr/>
          </p:nvSpPr>
          <p:spPr>
            <a:xfrm>
              <a:off x="5722469" y="127612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F43F9-65F4-3DD1-DC01-ABBEDE630404}"/>
                </a:ext>
              </a:extLst>
            </p:cNvPr>
            <p:cNvSpPr txBox="1"/>
            <p:nvPr/>
          </p:nvSpPr>
          <p:spPr>
            <a:xfrm>
              <a:off x="484094" y="233084"/>
              <a:ext cx="5747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1. Domain Knowledge</a:t>
              </a:r>
              <a:endParaRPr lang="ko-KR" altLang="en-US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44B78B-9058-F874-236F-520006F238E7}"/>
                </a:ext>
              </a:extLst>
            </p:cNvPr>
            <p:cNvSpPr txBox="1"/>
            <p:nvPr/>
          </p:nvSpPr>
          <p:spPr>
            <a:xfrm>
              <a:off x="5985434" y="244355"/>
              <a:ext cx="2587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/>
                <a:t>2. Object detection</a:t>
              </a:r>
              <a:endParaRPr lang="ko-KR" altLang="en-US" sz="2000" b="1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86A769B-D059-E5C2-90DB-FA82FBF36C91}"/>
                </a:ext>
              </a:extLst>
            </p:cNvPr>
            <p:cNvSpPr/>
            <p:nvPr/>
          </p:nvSpPr>
          <p:spPr>
            <a:xfrm>
              <a:off x="499034" y="197220"/>
              <a:ext cx="7523532" cy="72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27552B-AA06-4898-923A-DD56C5AA6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24379"/>
            <a:ext cx="10972800" cy="4965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4F432B-2917-AD5F-52E4-475B54076771}"/>
              </a:ext>
            </a:extLst>
          </p:cNvPr>
          <p:cNvSpPr txBox="1"/>
          <p:nvPr/>
        </p:nvSpPr>
        <p:spPr>
          <a:xfrm>
            <a:off x="352611" y="717176"/>
            <a:ext cx="1126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400" b="1"/>
              <a:t>Basic</a:t>
            </a:r>
          </a:p>
        </p:txBody>
      </p:sp>
    </p:spTree>
    <p:extLst>
      <p:ext uri="{BB962C8B-B14F-4D97-AF65-F5344CB8AC3E}">
        <p14:creationId xmlns:p14="http://schemas.microsoft.com/office/powerpoint/2010/main" val="396390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D7433-BCFB-9CCA-0F68-D1477E82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715B0F-5920-38B7-4F82-DB21834B2BC1}"/>
              </a:ext>
            </a:extLst>
          </p:cNvPr>
          <p:cNvGrpSpPr/>
          <p:nvPr/>
        </p:nvGrpSpPr>
        <p:grpSpPr>
          <a:xfrm>
            <a:off x="221129" y="107578"/>
            <a:ext cx="11397130" cy="536887"/>
            <a:chOff x="221129" y="107578"/>
            <a:chExt cx="11397130" cy="53688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A737454-05AE-2F00-0F69-128F8F5305CC}"/>
                </a:ext>
              </a:extLst>
            </p:cNvPr>
            <p:cNvCxnSpPr/>
            <p:nvPr/>
          </p:nvCxnSpPr>
          <p:spPr>
            <a:xfrm>
              <a:off x="352612" y="233084"/>
              <a:ext cx="1126564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5B81F8-CB48-F032-5B52-448F5145C23D}"/>
                </a:ext>
              </a:extLst>
            </p:cNvPr>
            <p:cNvSpPr/>
            <p:nvPr/>
          </p:nvSpPr>
          <p:spPr>
            <a:xfrm>
              <a:off x="221129" y="107578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7B8F3EF-CAB4-B617-E0AB-72CCE30A091F}"/>
                </a:ext>
              </a:extLst>
            </p:cNvPr>
            <p:cNvSpPr/>
            <p:nvPr/>
          </p:nvSpPr>
          <p:spPr>
            <a:xfrm>
              <a:off x="5722469" y="127612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F43F9-65F4-3DD1-DC01-ABBEDE630404}"/>
                </a:ext>
              </a:extLst>
            </p:cNvPr>
            <p:cNvSpPr txBox="1"/>
            <p:nvPr/>
          </p:nvSpPr>
          <p:spPr>
            <a:xfrm>
              <a:off x="484094" y="233084"/>
              <a:ext cx="5747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1. Domain Knowledge</a:t>
              </a:r>
              <a:endParaRPr lang="ko-KR" altLang="en-US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44B78B-9058-F874-236F-520006F238E7}"/>
                </a:ext>
              </a:extLst>
            </p:cNvPr>
            <p:cNvSpPr txBox="1"/>
            <p:nvPr/>
          </p:nvSpPr>
          <p:spPr>
            <a:xfrm>
              <a:off x="5985434" y="244355"/>
              <a:ext cx="2587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/>
                <a:t>2. Object detection</a:t>
              </a:r>
              <a:endParaRPr lang="ko-KR" altLang="en-US" sz="2000" b="1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86A769B-D059-E5C2-90DB-FA82FBF36C91}"/>
                </a:ext>
              </a:extLst>
            </p:cNvPr>
            <p:cNvSpPr/>
            <p:nvPr/>
          </p:nvSpPr>
          <p:spPr>
            <a:xfrm>
              <a:off x="499034" y="197220"/>
              <a:ext cx="7523532" cy="72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37D0DB-82D3-EDC1-A032-99012588E49E}"/>
              </a:ext>
            </a:extLst>
          </p:cNvPr>
          <p:cNvSpPr txBox="1"/>
          <p:nvPr/>
        </p:nvSpPr>
        <p:spPr>
          <a:xfrm>
            <a:off x="352611" y="717176"/>
            <a:ext cx="1126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2) CNN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15FF1-F288-92C1-2BF3-A1EEE9C646BC}"/>
              </a:ext>
            </a:extLst>
          </p:cNvPr>
          <p:cNvSpPr txBox="1"/>
          <p:nvPr/>
        </p:nvSpPr>
        <p:spPr>
          <a:xfrm>
            <a:off x="842281" y="1355464"/>
            <a:ext cx="10507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CNN(convolutional neural network):</a:t>
            </a:r>
          </a:p>
          <a:p>
            <a:r>
              <a:rPr lang="en-US" altLang="ko-KR"/>
              <a:t>CNN determines each element (weight) of the kernel to increase classification performance.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30702F-EDDF-833B-15C7-0C1BA3D63CBE}"/>
              </a:ext>
            </a:extLst>
          </p:cNvPr>
          <p:cNvSpPr txBox="1"/>
          <p:nvPr/>
        </p:nvSpPr>
        <p:spPr>
          <a:xfrm>
            <a:off x="4477771" y="5606725"/>
            <a:ext cx="3236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CNN structure of the following code</a:t>
            </a:r>
            <a:endParaRPr lang="ko-KR" altLang="en-US" sz="140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1E8FAAE-3E79-3EA0-F30F-813A6271D154}"/>
              </a:ext>
            </a:extLst>
          </p:cNvPr>
          <p:cNvSpPr/>
          <p:nvPr/>
        </p:nvSpPr>
        <p:spPr>
          <a:xfrm>
            <a:off x="2432918" y="3196135"/>
            <a:ext cx="342630" cy="36785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3ECBD06-2705-4216-84D9-79832A2B5425}"/>
              </a:ext>
            </a:extLst>
          </p:cNvPr>
          <p:cNvSpPr/>
          <p:nvPr/>
        </p:nvSpPr>
        <p:spPr>
          <a:xfrm>
            <a:off x="4647350" y="3199280"/>
            <a:ext cx="342630" cy="36785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74B99AD-3C77-3BD4-75D8-71CDCC88EDB2}"/>
              </a:ext>
            </a:extLst>
          </p:cNvPr>
          <p:cNvSpPr/>
          <p:nvPr/>
        </p:nvSpPr>
        <p:spPr>
          <a:xfrm>
            <a:off x="7450615" y="3196135"/>
            <a:ext cx="342630" cy="36785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88E9A9-4154-0666-FD40-F873758F0B86}"/>
              </a:ext>
            </a:extLst>
          </p:cNvPr>
          <p:cNvGrpSpPr/>
          <p:nvPr/>
        </p:nvGrpSpPr>
        <p:grpSpPr>
          <a:xfrm>
            <a:off x="366594" y="2561930"/>
            <a:ext cx="1737509" cy="1823077"/>
            <a:chOff x="366594" y="2561930"/>
            <a:chExt cx="1737509" cy="1823077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74E8140-93D2-AAAF-94B1-6F76E93064DA}"/>
                </a:ext>
              </a:extLst>
            </p:cNvPr>
            <p:cNvSpPr/>
            <p:nvPr/>
          </p:nvSpPr>
          <p:spPr>
            <a:xfrm>
              <a:off x="689519" y="2746771"/>
              <a:ext cx="1414584" cy="1317429"/>
            </a:xfrm>
            <a:custGeom>
              <a:avLst/>
              <a:gdLst>
                <a:gd name="connsiteX0" fmla="*/ 3175 w 1014413"/>
                <a:gd name="connsiteY0" fmla="*/ 3175 h 1006475"/>
                <a:gd name="connsiteX1" fmla="*/ 1014413 w 1014413"/>
                <a:gd name="connsiteY1" fmla="*/ 0 h 1006475"/>
                <a:gd name="connsiteX2" fmla="*/ 1014413 w 1014413"/>
                <a:gd name="connsiteY2" fmla="*/ 1001713 h 1006475"/>
                <a:gd name="connsiteX3" fmla="*/ 0 w 1014413"/>
                <a:gd name="connsiteY3" fmla="*/ 1006475 h 100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13" h="1006475">
                  <a:moveTo>
                    <a:pt x="3175" y="3175"/>
                  </a:moveTo>
                  <a:lnTo>
                    <a:pt x="1014413" y="0"/>
                  </a:lnTo>
                  <a:lnTo>
                    <a:pt x="1014413" y="1001713"/>
                  </a:lnTo>
                  <a:lnTo>
                    <a:pt x="0" y="1006475"/>
                  </a:lnTo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scene3d>
              <a:camera prst="obliqueTopRight"/>
              <a:lightRig rig="chilly" dir="t">
                <a:rot lat="0" lon="0" rev="6000000"/>
              </a:lightRig>
            </a:scene3d>
            <a:sp3d extrusionH="254000"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1E2C3B-02A7-81F4-9424-821EBD8F9B1C}"/>
                </a:ext>
              </a:extLst>
            </p:cNvPr>
            <p:cNvSpPr txBox="1"/>
            <p:nvPr/>
          </p:nvSpPr>
          <p:spPr>
            <a:xfrm>
              <a:off x="483632" y="2561930"/>
              <a:ext cx="256692" cy="259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3</a:t>
              </a:r>
              <a:endParaRPr lang="ko-KR" alt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E396BE-907D-1031-B9E0-CF71445889DA}"/>
                </a:ext>
              </a:extLst>
            </p:cNvPr>
            <p:cNvSpPr txBox="1"/>
            <p:nvPr/>
          </p:nvSpPr>
          <p:spPr>
            <a:xfrm>
              <a:off x="1220044" y="4077230"/>
              <a:ext cx="503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28</a:t>
              </a:r>
              <a:endParaRPr lang="ko-KR" altLang="en-US" sz="1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5A2099-2E37-2525-FED4-545952334C3C}"/>
                </a:ext>
              </a:extLst>
            </p:cNvPr>
            <p:cNvSpPr txBox="1"/>
            <p:nvPr/>
          </p:nvSpPr>
          <p:spPr>
            <a:xfrm>
              <a:off x="366594" y="3247968"/>
              <a:ext cx="4786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28</a:t>
              </a:r>
              <a:endParaRPr lang="ko-KR" altLang="en-US" sz="14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45B2CF-1A9A-43AA-C7AC-5BABD3D24715}"/>
              </a:ext>
            </a:extLst>
          </p:cNvPr>
          <p:cNvGrpSpPr/>
          <p:nvPr/>
        </p:nvGrpSpPr>
        <p:grpSpPr>
          <a:xfrm>
            <a:off x="7806104" y="2713667"/>
            <a:ext cx="1290811" cy="1582032"/>
            <a:chOff x="7806104" y="2713667"/>
            <a:chExt cx="1290811" cy="1582032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6E54FBD-43E5-6639-380A-F434F37DEB47}"/>
                </a:ext>
              </a:extLst>
            </p:cNvPr>
            <p:cNvSpPr/>
            <p:nvPr/>
          </p:nvSpPr>
          <p:spPr>
            <a:xfrm>
              <a:off x="8204672" y="3051871"/>
              <a:ext cx="892243" cy="936051"/>
            </a:xfrm>
            <a:custGeom>
              <a:avLst/>
              <a:gdLst>
                <a:gd name="connsiteX0" fmla="*/ 3175 w 1014413"/>
                <a:gd name="connsiteY0" fmla="*/ 3175 h 1006475"/>
                <a:gd name="connsiteX1" fmla="*/ 1014413 w 1014413"/>
                <a:gd name="connsiteY1" fmla="*/ 0 h 1006475"/>
                <a:gd name="connsiteX2" fmla="*/ 1014413 w 1014413"/>
                <a:gd name="connsiteY2" fmla="*/ 1001713 h 1006475"/>
                <a:gd name="connsiteX3" fmla="*/ 0 w 1014413"/>
                <a:gd name="connsiteY3" fmla="*/ 1006475 h 100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13" h="1006475">
                  <a:moveTo>
                    <a:pt x="3175" y="3175"/>
                  </a:moveTo>
                  <a:lnTo>
                    <a:pt x="1014413" y="0"/>
                  </a:lnTo>
                  <a:lnTo>
                    <a:pt x="1014413" y="1001713"/>
                  </a:lnTo>
                  <a:lnTo>
                    <a:pt x="0" y="1006475"/>
                  </a:ln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scene3d>
              <a:camera prst="obliqueTopRight"/>
              <a:lightRig rig="chilly" dir="t">
                <a:rot lat="0" lon="0" rev="6000000"/>
              </a:lightRig>
            </a:scene3d>
            <a:sp3d extrusionH="1270000"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165FE24-4B27-5E0E-3661-A27F1BDFC520}"/>
                </a:ext>
              </a:extLst>
            </p:cNvPr>
            <p:cNvSpPr txBox="1"/>
            <p:nvPr/>
          </p:nvSpPr>
          <p:spPr>
            <a:xfrm>
              <a:off x="8485884" y="3987922"/>
              <a:ext cx="503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12</a:t>
              </a:r>
              <a:endParaRPr lang="ko-KR" altLang="en-US" sz="14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E3C04E-2C9C-93F1-C345-12CB31887CA6}"/>
                </a:ext>
              </a:extLst>
            </p:cNvPr>
            <p:cNvSpPr txBox="1"/>
            <p:nvPr/>
          </p:nvSpPr>
          <p:spPr>
            <a:xfrm>
              <a:off x="7806104" y="3390074"/>
              <a:ext cx="468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12</a:t>
              </a:r>
              <a:endParaRPr lang="ko-KR" altLang="en-US" sz="14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BAFC7B-E0AC-42E6-4FBF-8DB311C0A3C2}"/>
                </a:ext>
              </a:extLst>
            </p:cNvPr>
            <p:cNvSpPr txBox="1"/>
            <p:nvPr/>
          </p:nvSpPr>
          <p:spPr>
            <a:xfrm>
              <a:off x="7982871" y="2713667"/>
              <a:ext cx="468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10</a:t>
              </a:r>
              <a:endParaRPr lang="ko-KR" altLang="en-US" sz="140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0513787-86F6-725F-FD2A-A88AC979AF34}"/>
              </a:ext>
            </a:extLst>
          </p:cNvPr>
          <p:cNvGrpSpPr/>
          <p:nvPr/>
        </p:nvGrpSpPr>
        <p:grpSpPr>
          <a:xfrm>
            <a:off x="4907368" y="2611106"/>
            <a:ext cx="1826011" cy="1982940"/>
            <a:chOff x="4907368" y="2611106"/>
            <a:chExt cx="1826011" cy="1982940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069EAE2-FC96-D131-76FE-4F7825F57073}"/>
                </a:ext>
              </a:extLst>
            </p:cNvPr>
            <p:cNvSpPr/>
            <p:nvPr/>
          </p:nvSpPr>
          <p:spPr>
            <a:xfrm>
              <a:off x="5318795" y="2958044"/>
              <a:ext cx="1414584" cy="1317429"/>
            </a:xfrm>
            <a:custGeom>
              <a:avLst/>
              <a:gdLst>
                <a:gd name="connsiteX0" fmla="*/ 3175 w 1014413"/>
                <a:gd name="connsiteY0" fmla="*/ 3175 h 1006475"/>
                <a:gd name="connsiteX1" fmla="*/ 1014413 w 1014413"/>
                <a:gd name="connsiteY1" fmla="*/ 0 h 1006475"/>
                <a:gd name="connsiteX2" fmla="*/ 1014413 w 1014413"/>
                <a:gd name="connsiteY2" fmla="*/ 1001713 h 1006475"/>
                <a:gd name="connsiteX3" fmla="*/ 0 w 1014413"/>
                <a:gd name="connsiteY3" fmla="*/ 1006475 h 100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13" h="1006475">
                  <a:moveTo>
                    <a:pt x="3175" y="3175"/>
                  </a:moveTo>
                  <a:lnTo>
                    <a:pt x="1014413" y="0"/>
                  </a:lnTo>
                  <a:lnTo>
                    <a:pt x="1014413" y="1001713"/>
                  </a:lnTo>
                  <a:lnTo>
                    <a:pt x="0" y="1006475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scene3d>
              <a:camera prst="obliqueTopRight"/>
              <a:lightRig rig="chilly" dir="t">
                <a:rot lat="0" lon="0" rev="6000000"/>
              </a:lightRig>
            </a:scene3d>
            <a:sp3d extrusionH="1905000"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EA3ECB-F64C-CAF8-2F21-A8FFF05686D4}"/>
                </a:ext>
              </a:extLst>
            </p:cNvPr>
            <p:cNvSpPr txBox="1"/>
            <p:nvPr/>
          </p:nvSpPr>
          <p:spPr>
            <a:xfrm>
              <a:off x="5892922" y="4286269"/>
              <a:ext cx="503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24</a:t>
              </a:r>
              <a:endParaRPr lang="ko-KR" altLang="en-US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D48707-2205-A26E-6455-E58DE13800E9}"/>
                </a:ext>
              </a:extLst>
            </p:cNvPr>
            <p:cNvSpPr txBox="1"/>
            <p:nvPr/>
          </p:nvSpPr>
          <p:spPr>
            <a:xfrm>
              <a:off x="4907368" y="3486936"/>
              <a:ext cx="4361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24</a:t>
              </a:r>
              <a:endParaRPr lang="ko-KR" altLang="en-US" sz="14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77E509B-AC3C-308D-4EDA-A197E72BB719}"/>
                </a:ext>
              </a:extLst>
            </p:cNvPr>
            <p:cNvSpPr txBox="1"/>
            <p:nvPr/>
          </p:nvSpPr>
          <p:spPr>
            <a:xfrm>
              <a:off x="5099916" y="2611106"/>
              <a:ext cx="468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10</a:t>
              </a:r>
              <a:endParaRPr lang="ko-KR" altLang="en-US" sz="14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C2DBA6-AAF5-1C7C-CDE1-0230E5EBCC45}"/>
                  </a:ext>
                </a:extLst>
              </p:cNvPr>
              <p:cNvSpPr txBox="1"/>
              <p:nvPr/>
            </p:nvSpPr>
            <p:spPr>
              <a:xfrm>
                <a:off x="5214792" y="4492708"/>
                <a:ext cx="21295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Output feature map 1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×24×10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C2DBA6-AAF5-1C7C-CDE1-0230E5EB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792" y="4492708"/>
                <a:ext cx="2129567" cy="523220"/>
              </a:xfrm>
              <a:prstGeom prst="rect">
                <a:avLst/>
              </a:prstGeom>
              <a:blipFill>
                <a:blip r:embed="rId2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A61BA3-5FE9-851F-FDCB-7B108B317200}"/>
                  </a:ext>
                </a:extLst>
              </p:cNvPr>
              <p:cNvSpPr txBox="1"/>
              <p:nvPr/>
            </p:nvSpPr>
            <p:spPr>
              <a:xfrm>
                <a:off x="7920981" y="4502445"/>
                <a:ext cx="20039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Output feature map 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×12×10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A61BA3-5FE9-851F-FDCB-7B108B317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981" y="4502445"/>
                <a:ext cx="2003989" cy="523220"/>
              </a:xfrm>
              <a:prstGeom prst="rect">
                <a:avLst/>
              </a:prstGeom>
              <a:blipFill>
                <a:blip r:embed="rId3"/>
                <a:stretch>
                  <a:fillRect t="-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81BBA8-22C4-EEEF-CB04-0FB83BA07B7C}"/>
                  </a:ext>
                </a:extLst>
              </p:cNvPr>
              <p:cNvSpPr txBox="1"/>
              <p:nvPr/>
            </p:nvSpPr>
            <p:spPr>
              <a:xfrm>
                <a:off x="799028" y="4502445"/>
                <a:ext cx="13459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Input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28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×28×3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81BBA8-22C4-EEEF-CB04-0FB83BA07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28" y="4502445"/>
                <a:ext cx="1345975" cy="523220"/>
              </a:xfrm>
              <a:prstGeom prst="rect">
                <a:avLst/>
              </a:prstGeom>
              <a:blipFill>
                <a:blip r:embed="rId4"/>
                <a:stretch>
                  <a:fillRect t="-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43CE23-A893-D102-29DB-AD4F4504563A}"/>
                  </a:ext>
                </a:extLst>
              </p:cNvPr>
              <p:cNvSpPr txBox="1"/>
              <p:nvPr/>
            </p:nvSpPr>
            <p:spPr>
              <a:xfrm>
                <a:off x="3296152" y="4506822"/>
                <a:ext cx="1041128" cy="44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10 Kernels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×5×10</m:t>
                      </m:r>
                    </m:oMath>
                  </m:oMathPara>
                </a14:m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43CE23-A893-D102-29DB-AD4F45045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152" y="4506822"/>
                <a:ext cx="1041128" cy="441395"/>
              </a:xfrm>
              <a:prstGeom prst="rect">
                <a:avLst/>
              </a:prstGeom>
              <a:blipFill>
                <a:blip r:embed="rId5"/>
                <a:stretch>
                  <a:fillRect l="-1176" t="-1370" r="-1176" b="-123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F337F0-B473-9F3A-2AF6-FBB3EDECF9F4}"/>
              </a:ext>
            </a:extLst>
          </p:cNvPr>
          <p:cNvGrpSpPr/>
          <p:nvPr/>
        </p:nvGrpSpPr>
        <p:grpSpPr>
          <a:xfrm>
            <a:off x="2884765" y="2870751"/>
            <a:ext cx="2040298" cy="1402179"/>
            <a:chOff x="2884765" y="2870751"/>
            <a:chExt cx="2040298" cy="1402179"/>
          </a:xfrm>
        </p:grpSpPr>
        <p:sp>
          <p:nvSpPr>
            <p:cNvPr id="36" name="오른쪽 중괄호 35">
              <a:extLst>
                <a:ext uri="{FF2B5EF4-FFF2-40B4-BE49-F238E27FC236}">
                  <a16:creationId xmlns:a16="http://schemas.microsoft.com/office/drawing/2014/main" id="{D4000DA1-D637-A575-B725-84DB1FE8870B}"/>
                </a:ext>
              </a:extLst>
            </p:cNvPr>
            <p:cNvSpPr/>
            <p:nvPr/>
          </p:nvSpPr>
          <p:spPr>
            <a:xfrm rot="2810370">
              <a:off x="3997481" y="3187504"/>
              <a:ext cx="176586" cy="110832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00A2870-25FA-982B-AADE-2F56428F9B09}"/>
                </a:ext>
              </a:extLst>
            </p:cNvPr>
            <p:cNvSpPr txBox="1"/>
            <p:nvPr/>
          </p:nvSpPr>
          <p:spPr>
            <a:xfrm>
              <a:off x="3850123" y="3871461"/>
              <a:ext cx="1074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10 kernels</a:t>
              </a:r>
              <a:endParaRPr lang="ko-KR" altLang="en-US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FD9B005-2BDE-3A16-0509-CF5D983AA9A0}"/>
                </a:ext>
              </a:extLst>
            </p:cNvPr>
            <p:cNvSpPr txBox="1"/>
            <p:nvPr/>
          </p:nvSpPr>
          <p:spPr>
            <a:xfrm>
              <a:off x="2917768" y="3357114"/>
              <a:ext cx="256692" cy="259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3</a:t>
              </a:r>
              <a:endParaRPr lang="ko-KR" altLang="en-US" sz="14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4D5B16-B46C-A4CE-6E46-6C59048EF92D}"/>
                </a:ext>
              </a:extLst>
            </p:cNvPr>
            <p:cNvSpPr txBox="1"/>
            <p:nvPr/>
          </p:nvSpPr>
          <p:spPr>
            <a:xfrm>
              <a:off x="2884765" y="3630324"/>
              <a:ext cx="256692" cy="259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5</a:t>
              </a:r>
              <a:endParaRPr lang="ko-KR" altLang="en-US" sz="14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693079-0BC5-2C78-39DD-70C30F41DA5A}"/>
                </a:ext>
              </a:extLst>
            </p:cNvPr>
            <p:cNvSpPr txBox="1"/>
            <p:nvPr/>
          </p:nvSpPr>
          <p:spPr>
            <a:xfrm>
              <a:off x="3197078" y="4013285"/>
              <a:ext cx="256692" cy="259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5</a:t>
              </a:r>
              <a:endParaRPr lang="ko-KR" altLang="en-US" sz="140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47A16C7B-7CF4-E725-DA89-6E2A8D7B2661}"/>
                </a:ext>
              </a:extLst>
            </p:cNvPr>
            <p:cNvGrpSpPr/>
            <p:nvPr/>
          </p:nvGrpSpPr>
          <p:grpSpPr>
            <a:xfrm>
              <a:off x="3104362" y="2870751"/>
              <a:ext cx="1214173" cy="1117172"/>
              <a:chOff x="3104362" y="2870751"/>
              <a:chExt cx="1214173" cy="1117172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D86516B0-E997-F784-F136-A31F1F77D61A}"/>
                  </a:ext>
                </a:extLst>
              </p:cNvPr>
              <p:cNvGrpSpPr/>
              <p:nvPr/>
            </p:nvGrpSpPr>
            <p:grpSpPr>
              <a:xfrm>
                <a:off x="3104362" y="2870751"/>
                <a:ext cx="1214173" cy="1117172"/>
                <a:chOff x="3748821" y="2941969"/>
                <a:chExt cx="1399736" cy="1324270"/>
              </a:xfrm>
            </p:grpSpPr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647AC7A5-07D2-EE11-B043-49890FE43882}"/>
                    </a:ext>
                  </a:extLst>
                </p:cNvPr>
                <p:cNvSpPr/>
                <p:nvPr/>
              </p:nvSpPr>
              <p:spPr>
                <a:xfrm>
                  <a:off x="4608557" y="2941969"/>
                  <a:ext cx="540000" cy="540000"/>
                </a:xfrm>
                <a:custGeom>
                  <a:avLst/>
                  <a:gdLst>
                    <a:gd name="connsiteX0" fmla="*/ 3175 w 1014413"/>
                    <a:gd name="connsiteY0" fmla="*/ 3175 h 1006475"/>
                    <a:gd name="connsiteX1" fmla="*/ 1014413 w 1014413"/>
                    <a:gd name="connsiteY1" fmla="*/ 0 h 1006475"/>
                    <a:gd name="connsiteX2" fmla="*/ 1014413 w 1014413"/>
                    <a:gd name="connsiteY2" fmla="*/ 1001713 h 1006475"/>
                    <a:gd name="connsiteX3" fmla="*/ 0 w 1014413"/>
                    <a:gd name="connsiteY3" fmla="*/ 1006475 h 1006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4413" h="1006475">
                      <a:moveTo>
                        <a:pt x="3175" y="3175"/>
                      </a:moveTo>
                      <a:lnTo>
                        <a:pt x="1014413" y="0"/>
                      </a:lnTo>
                      <a:lnTo>
                        <a:pt x="1014413" y="1001713"/>
                      </a:lnTo>
                      <a:lnTo>
                        <a:pt x="0" y="1006475"/>
                      </a:lnTo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  <a:scene3d>
                  <a:camera prst="obliqueTopRight"/>
                  <a:lightRig rig="chilly" dir="t">
                    <a:rot lat="0" lon="0" rev="6000000"/>
                  </a:lightRig>
                </a:scene3d>
                <a:sp3d extrusionH="254000" prstMaterial="matte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D0EA847C-78EB-3950-AFC7-885A1CCC5F56}"/>
                    </a:ext>
                  </a:extLst>
                </p:cNvPr>
                <p:cNvSpPr/>
                <p:nvPr/>
              </p:nvSpPr>
              <p:spPr>
                <a:xfrm>
                  <a:off x="4440061" y="3070537"/>
                  <a:ext cx="540000" cy="540000"/>
                </a:xfrm>
                <a:custGeom>
                  <a:avLst/>
                  <a:gdLst>
                    <a:gd name="connsiteX0" fmla="*/ 3175 w 1014413"/>
                    <a:gd name="connsiteY0" fmla="*/ 3175 h 1006475"/>
                    <a:gd name="connsiteX1" fmla="*/ 1014413 w 1014413"/>
                    <a:gd name="connsiteY1" fmla="*/ 0 h 1006475"/>
                    <a:gd name="connsiteX2" fmla="*/ 1014413 w 1014413"/>
                    <a:gd name="connsiteY2" fmla="*/ 1001713 h 1006475"/>
                    <a:gd name="connsiteX3" fmla="*/ 0 w 1014413"/>
                    <a:gd name="connsiteY3" fmla="*/ 1006475 h 1006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4413" h="1006475">
                      <a:moveTo>
                        <a:pt x="3175" y="3175"/>
                      </a:moveTo>
                      <a:lnTo>
                        <a:pt x="1014413" y="0"/>
                      </a:lnTo>
                      <a:lnTo>
                        <a:pt x="1014413" y="1001713"/>
                      </a:lnTo>
                      <a:lnTo>
                        <a:pt x="0" y="1006475"/>
                      </a:lnTo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  <a:scene3d>
                  <a:camera prst="obliqueTopRight"/>
                  <a:lightRig rig="chilly" dir="t">
                    <a:rot lat="0" lon="0" rev="6000000"/>
                  </a:lightRig>
                </a:scene3d>
                <a:sp3d extrusionH="254000" prstMaterial="matte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52E1A923-69C2-78C4-EBC5-9C6AAD6464C6}"/>
                    </a:ext>
                  </a:extLst>
                </p:cNvPr>
                <p:cNvSpPr/>
                <p:nvPr/>
              </p:nvSpPr>
              <p:spPr>
                <a:xfrm>
                  <a:off x="4271565" y="3199105"/>
                  <a:ext cx="540000" cy="540000"/>
                </a:xfrm>
                <a:custGeom>
                  <a:avLst/>
                  <a:gdLst>
                    <a:gd name="connsiteX0" fmla="*/ 3175 w 1014413"/>
                    <a:gd name="connsiteY0" fmla="*/ 3175 h 1006475"/>
                    <a:gd name="connsiteX1" fmla="*/ 1014413 w 1014413"/>
                    <a:gd name="connsiteY1" fmla="*/ 0 h 1006475"/>
                    <a:gd name="connsiteX2" fmla="*/ 1014413 w 1014413"/>
                    <a:gd name="connsiteY2" fmla="*/ 1001713 h 1006475"/>
                    <a:gd name="connsiteX3" fmla="*/ 0 w 1014413"/>
                    <a:gd name="connsiteY3" fmla="*/ 1006475 h 1006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4413" h="1006475">
                      <a:moveTo>
                        <a:pt x="3175" y="3175"/>
                      </a:moveTo>
                      <a:lnTo>
                        <a:pt x="1014413" y="0"/>
                      </a:lnTo>
                      <a:lnTo>
                        <a:pt x="1014413" y="1001713"/>
                      </a:lnTo>
                      <a:lnTo>
                        <a:pt x="0" y="1006475"/>
                      </a:lnTo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  <a:scene3d>
                  <a:camera prst="obliqueTopRight"/>
                  <a:lightRig rig="chilly" dir="t">
                    <a:rot lat="0" lon="0" rev="6000000"/>
                  </a:lightRig>
                </a:scene3d>
                <a:sp3d extrusionH="254000" prstMaterial="matte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D852B970-429B-A1C6-4B64-06C1E71969DC}"/>
                    </a:ext>
                  </a:extLst>
                </p:cNvPr>
                <p:cNvSpPr/>
                <p:nvPr/>
              </p:nvSpPr>
              <p:spPr>
                <a:xfrm>
                  <a:off x="4103069" y="3327672"/>
                  <a:ext cx="540000" cy="540000"/>
                </a:xfrm>
                <a:custGeom>
                  <a:avLst/>
                  <a:gdLst>
                    <a:gd name="connsiteX0" fmla="*/ 3175 w 1014413"/>
                    <a:gd name="connsiteY0" fmla="*/ 3175 h 1006475"/>
                    <a:gd name="connsiteX1" fmla="*/ 1014413 w 1014413"/>
                    <a:gd name="connsiteY1" fmla="*/ 0 h 1006475"/>
                    <a:gd name="connsiteX2" fmla="*/ 1014413 w 1014413"/>
                    <a:gd name="connsiteY2" fmla="*/ 1001713 h 1006475"/>
                    <a:gd name="connsiteX3" fmla="*/ 0 w 1014413"/>
                    <a:gd name="connsiteY3" fmla="*/ 1006475 h 1006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4413" h="1006475">
                      <a:moveTo>
                        <a:pt x="3175" y="3175"/>
                      </a:moveTo>
                      <a:lnTo>
                        <a:pt x="1014413" y="0"/>
                      </a:lnTo>
                      <a:lnTo>
                        <a:pt x="1014413" y="1001713"/>
                      </a:lnTo>
                      <a:lnTo>
                        <a:pt x="0" y="1006475"/>
                      </a:lnTo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  <a:scene3d>
                  <a:camera prst="obliqueTopRight"/>
                  <a:lightRig rig="chilly" dir="t">
                    <a:rot lat="0" lon="0" rev="6000000"/>
                  </a:lightRig>
                </a:scene3d>
                <a:sp3d extrusionH="254000" prstMaterial="matte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7D65E349-12E3-3AB6-D816-CC00E5179C9A}"/>
                    </a:ext>
                  </a:extLst>
                </p:cNvPr>
                <p:cNvSpPr/>
                <p:nvPr/>
              </p:nvSpPr>
              <p:spPr>
                <a:xfrm>
                  <a:off x="3748821" y="3726239"/>
                  <a:ext cx="540000" cy="540000"/>
                </a:xfrm>
                <a:custGeom>
                  <a:avLst/>
                  <a:gdLst>
                    <a:gd name="connsiteX0" fmla="*/ 3175 w 1014413"/>
                    <a:gd name="connsiteY0" fmla="*/ 3175 h 1006475"/>
                    <a:gd name="connsiteX1" fmla="*/ 1014413 w 1014413"/>
                    <a:gd name="connsiteY1" fmla="*/ 0 h 1006475"/>
                    <a:gd name="connsiteX2" fmla="*/ 1014413 w 1014413"/>
                    <a:gd name="connsiteY2" fmla="*/ 1001713 h 1006475"/>
                    <a:gd name="connsiteX3" fmla="*/ 0 w 1014413"/>
                    <a:gd name="connsiteY3" fmla="*/ 1006475 h 1006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4413" h="1006475">
                      <a:moveTo>
                        <a:pt x="3175" y="3175"/>
                      </a:moveTo>
                      <a:lnTo>
                        <a:pt x="1014413" y="0"/>
                      </a:lnTo>
                      <a:lnTo>
                        <a:pt x="1014413" y="1001713"/>
                      </a:lnTo>
                      <a:lnTo>
                        <a:pt x="0" y="1006475"/>
                      </a:lnTo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  <a:scene3d>
                  <a:camera prst="obliqueTopRight"/>
                  <a:lightRig rig="chilly" dir="t">
                    <a:rot lat="0" lon="0" rev="6000000"/>
                  </a:lightRig>
                </a:scene3d>
                <a:sp3d extrusionH="254000" prstMaterial="matte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19E621EE-8ABF-F446-B508-35E44BFB0378}"/>
                      </a:ext>
                    </a:extLst>
                  </p:cNvPr>
                  <p:cNvSpPr txBox="1"/>
                  <p:nvPr/>
                </p:nvSpPr>
                <p:spPr>
                  <a:xfrm rot="18882855">
                    <a:off x="3312898" y="3226155"/>
                    <a:ext cx="235303" cy="240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ko-KR" altLang="en-US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E6327AC-2642-0765-6927-CEE092C9CD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882855">
                    <a:off x="3312898" y="3226155"/>
                    <a:ext cx="235303" cy="2402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8929" b="-89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22A80A1C-50B0-531F-3794-3175DFBA10A4}"/>
              </a:ext>
            </a:extLst>
          </p:cNvPr>
          <p:cNvSpPr/>
          <p:nvPr/>
        </p:nvSpPr>
        <p:spPr>
          <a:xfrm>
            <a:off x="9924970" y="3217929"/>
            <a:ext cx="342630" cy="36785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17E8A4-9ECB-6130-34AF-64D00494AD91}"/>
              </a:ext>
            </a:extLst>
          </p:cNvPr>
          <p:cNvSpPr txBox="1"/>
          <p:nvPr/>
        </p:nvSpPr>
        <p:spPr>
          <a:xfrm>
            <a:off x="10451904" y="3087674"/>
            <a:ext cx="1399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1073860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D7433-BCFB-9CCA-0F68-D1477E82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715B0F-5920-38B7-4F82-DB21834B2BC1}"/>
              </a:ext>
            </a:extLst>
          </p:cNvPr>
          <p:cNvGrpSpPr/>
          <p:nvPr/>
        </p:nvGrpSpPr>
        <p:grpSpPr>
          <a:xfrm>
            <a:off x="221129" y="107578"/>
            <a:ext cx="11397130" cy="536887"/>
            <a:chOff x="221129" y="107578"/>
            <a:chExt cx="11397130" cy="53688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A737454-05AE-2F00-0F69-128F8F5305CC}"/>
                </a:ext>
              </a:extLst>
            </p:cNvPr>
            <p:cNvCxnSpPr/>
            <p:nvPr/>
          </p:nvCxnSpPr>
          <p:spPr>
            <a:xfrm>
              <a:off x="352612" y="233084"/>
              <a:ext cx="1126564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5B81F8-CB48-F032-5B52-448F5145C23D}"/>
                </a:ext>
              </a:extLst>
            </p:cNvPr>
            <p:cNvSpPr/>
            <p:nvPr/>
          </p:nvSpPr>
          <p:spPr>
            <a:xfrm>
              <a:off x="221129" y="107578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7B8F3EF-CAB4-B617-E0AB-72CCE30A091F}"/>
                </a:ext>
              </a:extLst>
            </p:cNvPr>
            <p:cNvSpPr/>
            <p:nvPr/>
          </p:nvSpPr>
          <p:spPr>
            <a:xfrm>
              <a:off x="5722469" y="127612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F43F9-65F4-3DD1-DC01-ABBEDE630404}"/>
                </a:ext>
              </a:extLst>
            </p:cNvPr>
            <p:cNvSpPr txBox="1"/>
            <p:nvPr/>
          </p:nvSpPr>
          <p:spPr>
            <a:xfrm>
              <a:off x="484094" y="233084"/>
              <a:ext cx="5747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1. Domain Knowledge</a:t>
              </a:r>
              <a:endParaRPr lang="ko-KR" altLang="en-US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44B78B-9058-F874-236F-520006F238E7}"/>
                </a:ext>
              </a:extLst>
            </p:cNvPr>
            <p:cNvSpPr txBox="1"/>
            <p:nvPr/>
          </p:nvSpPr>
          <p:spPr>
            <a:xfrm>
              <a:off x="5985434" y="244355"/>
              <a:ext cx="2587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/>
                <a:t>2. Object detection</a:t>
              </a:r>
              <a:endParaRPr lang="ko-KR" altLang="en-US" sz="2000" b="1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86A769B-D059-E5C2-90DB-FA82FBF36C91}"/>
                </a:ext>
              </a:extLst>
            </p:cNvPr>
            <p:cNvSpPr/>
            <p:nvPr/>
          </p:nvSpPr>
          <p:spPr>
            <a:xfrm>
              <a:off x="499034" y="197220"/>
              <a:ext cx="7523532" cy="72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37D0DB-82D3-EDC1-A032-99012588E49E}"/>
              </a:ext>
            </a:extLst>
          </p:cNvPr>
          <p:cNvSpPr txBox="1"/>
          <p:nvPr/>
        </p:nvSpPr>
        <p:spPr>
          <a:xfrm>
            <a:off x="352611" y="717176"/>
            <a:ext cx="1126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2) CNN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C7E93B-5128-472F-09C7-72742DADD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1" y="1436670"/>
            <a:ext cx="11618258" cy="491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24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D7433-BCFB-9CCA-0F68-D1477E82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715B0F-5920-38B7-4F82-DB21834B2BC1}"/>
              </a:ext>
            </a:extLst>
          </p:cNvPr>
          <p:cNvGrpSpPr/>
          <p:nvPr/>
        </p:nvGrpSpPr>
        <p:grpSpPr>
          <a:xfrm>
            <a:off x="221129" y="107578"/>
            <a:ext cx="11397130" cy="536887"/>
            <a:chOff x="221129" y="107578"/>
            <a:chExt cx="11397130" cy="53688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A737454-05AE-2F00-0F69-128F8F5305CC}"/>
                </a:ext>
              </a:extLst>
            </p:cNvPr>
            <p:cNvCxnSpPr/>
            <p:nvPr/>
          </p:nvCxnSpPr>
          <p:spPr>
            <a:xfrm>
              <a:off x="352612" y="233084"/>
              <a:ext cx="1126564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5B81F8-CB48-F032-5B52-448F5145C23D}"/>
                </a:ext>
              </a:extLst>
            </p:cNvPr>
            <p:cNvSpPr/>
            <p:nvPr/>
          </p:nvSpPr>
          <p:spPr>
            <a:xfrm>
              <a:off x="221129" y="107578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7B8F3EF-CAB4-B617-E0AB-72CCE30A091F}"/>
                </a:ext>
              </a:extLst>
            </p:cNvPr>
            <p:cNvSpPr/>
            <p:nvPr/>
          </p:nvSpPr>
          <p:spPr>
            <a:xfrm>
              <a:off x="5722469" y="127612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F43F9-65F4-3DD1-DC01-ABBEDE630404}"/>
                </a:ext>
              </a:extLst>
            </p:cNvPr>
            <p:cNvSpPr txBox="1"/>
            <p:nvPr/>
          </p:nvSpPr>
          <p:spPr>
            <a:xfrm>
              <a:off x="484094" y="233084"/>
              <a:ext cx="5747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1. Domain Knowledge</a:t>
              </a:r>
              <a:endParaRPr lang="ko-KR" altLang="en-US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44B78B-9058-F874-236F-520006F238E7}"/>
                </a:ext>
              </a:extLst>
            </p:cNvPr>
            <p:cNvSpPr txBox="1"/>
            <p:nvPr/>
          </p:nvSpPr>
          <p:spPr>
            <a:xfrm>
              <a:off x="5985434" y="244355"/>
              <a:ext cx="2587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/>
                <a:t>2. Object detection</a:t>
              </a:r>
              <a:endParaRPr lang="ko-KR" altLang="en-US" sz="2000" b="1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86A769B-D059-E5C2-90DB-FA82FBF36C91}"/>
                </a:ext>
              </a:extLst>
            </p:cNvPr>
            <p:cNvSpPr/>
            <p:nvPr/>
          </p:nvSpPr>
          <p:spPr>
            <a:xfrm>
              <a:off x="499034" y="197219"/>
              <a:ext cx="9289072" cy="72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37D0DB-82D3-EDC1-A032-99012588E49E}"/>
              </a:ext>
            </a:extLst>
          </p:cNvPr>
          <p:cNvSpPr txBox="1"/>
          <p:nvPr/>
        </p:nvSpPr>
        <p:spPr>
          <a:xfrm>
            <a:off x="352611" y="717176"/>
            <a:ext cx="11265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3) Faster RCNN</a:t>
            </a:r>
          </a:p>
          <a:p>
            <a:endParaRPr lang="en-US" altLang="ko-KR" sz="2400" b="1"/>
          </a:p>
          <a:p>
            <a:r>
              <a:rPr lang="en-US" altLang="ko-KR" sz="2400" b="1"/>
              <a:t>-&gt; </a:t>
            </a:r>
            <a:r>
              <a:rPr lang="ko-KR" altLang="en-US" sz="2400" b="1"/>
              <a:t>다른 </a:t>
            </a:r>
            <a:r>
              <a:rPr lang="en-US" altLang="ko-KR" sz="2400" b="1"/>
              <a:t>ppt</a:t>
            </a:r>
            <a:r>
              <a:rPr lang="ko-KR" altLang="en-US" sz="2400" b="1"/>
              <a:t>로</a:t>
            </a:r>
            <a:r>
              <a:rPr lang="en-US" altLang="ko-KR" sz="2400" b="1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05048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D6E89-1101-E093-8BEE-E0C8F839D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0522"/>
          </a:xfrm>
        </p:spPr>
        <p:txBody>
          <a:bodyPr>
            <a:normAutofit/>
          </a:bodyPr>
          <a:lstStyle/>
          <a:p>
            <a:r>
              <a:rPr lang="ko-KR" altLang="en-US" sz="360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6E28F-EB65-CBF1-218E-ED8E080D8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648"/>
            <a:ext cx="10515600" cy="507131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/>
              <a:t>Domain knowledge</a:t>
            </a:r>
          </a:p>
          <a:p>
            <a:pPr lvl="1">
              <a:lnSpc>
                <a:spcPct val="200000"/>
              </a:lnSpc>
            </a:pPr>
            <a:endParaRPr lang="en-US" altLang="ko-KR"/>
          </a:p>
          <a:p>
            <a:pPr>
              <a:lnSpc>
                <a:spcPct val="200000"/>
              </a:lnSpc>
            </a:pPr>
            <a:r>
              <a:rPr lang="en-US" altLang="ko-KR"/>
              <a:t>Object detection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89704B-FFF8-AA96-2E7F-7EDAD60D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E1A506-5848-6187-FEB1-DF304C658975}"/>
              </a:ext>
            </a:extLst>
          </p:cNvPr>
          <p:cNvSpPr/>
          <p:nvPr/>
        </p:nvSpPr>
        <p:spPr>
          <a:xfrm>
            <a:off x="543859" y="310776"/>
            <a:ext cx="11050494" cy="5988424"/>
          </a:xfrm>
          <a:custGeom>
            <a:avLst/>
            <a:gdLst>
              <a:gd name="connsiteX0" fmla="*/ 0 w 11050494"/>
              <a:gd name="connsiteY0" fmla="*/ 0 h 5988424"/>
              <a:gd name="connsiteX1" fmla="*/ 801161 w 11050494"/>
              <a:gd name="connsiteY1" fmla="*/ 0 h 5988424"/>
              <a:gd name="connsiteX2" fmla="*/ 1381312 w 11050494"/>
              <a:gd name="connsiteY2" fmla="*/ 0 h 5988424"/>
              <a:gd name="connsiteX3" fmla="*/ 1961463 w 11050494"/>
              <a:gd name="connsiteY3" fmla="*/ 0 h 5988424"/>
              <a:gd name="connsiteX4" fmla="*/ 2873128 w 11050494"/>
              <a:gd name="connsiteY4" fmla="*/ 0 h 5988424"/>
              <a:gd name="connsiteX5" fmla="*/ 3563784 w 11050494"/>
              <a:gd name="connsiteY5" fmla="*/ 0 h 5988424"/>
              <a:gd name="connsiteX6" fmla="*/ 4254440 w 11050494"/>
              <a:gd name="connsiteY6" fmla="*/ 0 h 5988424"/>
              <a:gd name="connsiteX7" fmla="*/ 4613581 w 11050494"/>
              <a:gd name="connsiteY7" fmla="*/ 0 h 5988424"/>
              <a:gd name="connsiteX8" fmla="*/ 5304237 w 11050494"/>
              <a:gd name="connsiteY8" fmla="*/ 0 h 5988424"/>
              <a:gd name="connsiteX9" fmla="*/ 5773883 w 11050494"/>
              <a:gd name="connsiteY9" fmla="*/ 0 h 5988424"/>
              <a:gd name="connsiteX10" fmla="*/ 6464539 w 11050494"/>
              <a:gd name="connsiteY10" fmla="*/ 0 h 5988424"/>
              <a:gd name="connsiteX11" fmla="*/ 7376205 w 11050494"/>
              <a:gd name="connsiteY11" fmla="*/ 0 h 5988424"/>
              <a:gd name="connsiteX12" fmla="*/ 8066861 w 11050494"/>
              <a:gd name="connsiteY12" fmla="*/ 0 h 5988424"/>
              <a:gd name="connsiteX13" fmla="*/ 8536507 w 11050494"/>
              <a:gd name="connsiteY13" fmla="*/ 0 h 5988424"/>
              <a:gd name="connsiteX14" fmla="*/ 9006153 w 11050494"/>
              <a:gd name="connsiteY14" fmla="*/ 0 h 5988424"/>
              <a:gd name="connsiteX15" fmla="*/ 9365294 w 11050494"/>
              <a:gd name="connsiteY15" fmla="*/ 0 h 5988424"/>
              <a:gd name="connsiteX16" fmla="*/ 9724435 w 11050494"/>
              <a:gd name="connsiteY16" fmla="*/ 0 h 5988424"/>
              <a:gd name="connsiteX17" fmla="*/ 11050494 w 11050494"/>
              <a:gd name="connsiteY17" fmla="*/ 0 h 5988424"/>
              <a:gd name="connsiteX18" fmla="*/ 11050494 w 11050494"/>
              <a:gd name="connsiteY18" fmla="*/ 665380 h 5988424"/>
              <a:gd name="connsiteX19" fmla="*/ 11050494 w 11050494"/>
              <a:gd name="connsiteY19" fmla="*/ 1210992 h 5988424"/>
              <a:gd name="connsiteX20" fmla="*/ 11050494 w 11050494"/>
              <a:gd name="connsiteY20" fmla="*/ 1696720 h 5988424"/>
              <a:gd name="connsiteX21" fmla="*/ 11050494 w 11050494"/>
              <a:gd name="connsiteY21" fmla="*/ 2302216 h 5988424"/>
              <a:gd name="connsiteX22" fmla="*/ 11050494 w 11050494"/>
              <a:gd name="connsiteY22" fmla="*/ 2907713 h 5988424"/>
              <a:gd name="connsiteX23" fmla="*/ 11050494 w 11050494"/>
              <a:gd name="connsiteY23" fmla="*/ 3453325 h 5988424"/>
              <a:gd name="connsiteX24" fmla="*/ 11050494 w 11050494"/>
              <a:gd name="connsiteY24" fmla="*/ 4238473 h 5988424"/>
              <a:gd name="connsiteX25" fmla="*/ 11050494 w 11050494"/>
              <a:gd name="connsiteY25" fmla="*/ 4784085 h 5988424"/>
              <a:gd name="connsiteX26" fmla="*/ 11050494 w 11050494"/>
              <a:gd name="connsiteY26" fmla="*/ 5329697 h 5988424"/>
              <a:gd name="connsiteX27" fmla="*/ 11050494 w 11050494"/>
              <a:gd name="connsiteY27" fmla="*/ 5988424 h 5988424"/>
              <a:gd name="connsiteX28" fmla="*/ 10359838 w 11050494"/>
              <a:gd name="connsiteY28" fmla="*/ 5988424 h 5988424"/>
              <a:gd name="connsiteX29" fmla="*/ 9890192 w 11050494"/>
              <a:gd name="connsiteY29" fmla="*/ 5988424 h 5988424"/>
              <a:gd name="connsiteX30" fmla="*/ 9420546 w 11050494"/>
              <a:gd name="connsiteY30" fmla="*/ 5988424 h 5988424"/>
              <a:gd name="connsiteX31" fmla="*/ 8729890 w 11050494"/>
              <a:gd name="connsiteY31" fmla="*/ 5988424 h 5988424"/>
              <a:gd name="connsiteX32" fmla="*/ 8370749 w 11050494"/>
              <a:gd name="connsiteY32" fmla="*/ 5988424 h 5988424"/>
              <a:gd name="connsiteX33" fmla="*/ 7901103 w 11050494"/>
              <a:gd name="connsiteY33" fmla="*/ 5988424 h 5988424"/>
              <a:gd name="connsiteX34" fmla="*/ 7320952 w 11050494"/>
              <a:gd name="connsiteY34" fmla="*/ 5988424 h 5988424"/>
              <a:gd name="connsiteX35" fmla="*/ 6409287 w 11050494"/>
              <a:gd name="connsiteY35" fmla="*/ 5988424 h 5988424"/>
              <a:gd name="connsiteX36" fmla="*/ 5718631 w 11050494"/>
              <a:gd name="connsiteY36" fmla="*/ 5988424 h 5988424"/>
              <a:gd name="connsiteX37" fmla="*/ 4806965 w 11050494"/>
              <a:gd name="connsiteY37" fmla="*/ 5988424 h 5988424"/>
              <a:gd name="connsiteX38" fmla="*/ 4005804 w 11050494"/>
              <a:gd name="connsiteY38" fmla="*/ 5988424 h 5988424"/>
              <a:gd name="connsiteX39" fmla="*/ 3204643 w 11050494"/>
              <a:gd name="connsiteY39" fmla="*/ 5988424 h 5988424"/>
              <a:gd name="connsiteX40" fmla="*/ 2624492 w 11050494"/>
              <a:gd name="connsiteY40" fmla="*/ 5988424 h 5988424"/>
              <a:gd name="connsiteX41" fmla="*/ 1823332 w 11050494"/>
              <a:gd name="connsiteY41" fmla="*/ 5988424 h 5988424"/>
              <a:gd name="connsiteX42" fmla="*/ 1464190 w 11050494"/>
              <a:gd name="connsiteY42" fmla="*/ 5988424 h 5988424"/>
              <a:gd name="connsiteX43" fmla="*/ 1105049 w 11050494"/>
              <a:gd name="connsiteY43" fmla="*/ 5988424 h 5988424"/>
              <a:gd name="connsiteX44" fmla="*/ 635403 w 11050494"/>
              <a:gd name="connsiteY44" fmla="*/ 5988424 h 5988424"/>
              <a:gd name="connsiteX45" fmla="*/ 0 w 11050494"/>
              <a:gd name="connsiteY45" fmla="*/ 5988424 h 5988424"/>
              <a:gd name="connsiteX46" fmla="*/ 0 w 11050494"/>
              <a:gd name="connsiteY46" fmla="*/ 5382928 h 5988424"/>
              <a:gd name="connsiteX47" fmla="*/ 0 w 11050494"/>
              <a:gd name="connsiteY47" fmla="*/ 4897200 h 5988424"/>
              <a:gd name="connsiteX48" fmla="*/ 0 w 11050494"/>
              <a:gd name="connsiteY48" fmla="*/ 4411472 h 5988424"/>
              <a:gd name="connsiteX49" fmla="*/ 0 w 11050494"/>
              <a:gd name="connsiteY49" fmla="*/ 3865860 h 5988424"/>
              <a:gd name="connsiteX50" fmla="*/ 0 w 11050494"/>
              <a:gd name="connsiteY50" fmla="*/ 3200480 h 5988424"/>
              <a:gd name="connsiteX51" fmla="*/ 0 w 11050494"/>
              <a:gd name="connsiteY51" fmla="*/ 2714752 h 5988424"/>
              <a:gd name="connsiteX52" fmla="*/ 0 w 11050494"/>
              <a:gd name="connsiteY52" fmla="*/ 1929603 h 5988424"/>
              <a:gd name="connsiteX53" fmla="*/ 0 w 11050494"/>
              <a:gd name="connsiteY53" fmla="*/ 1324107 h 5988424"/>
              <a:gd name="connsiteX54" fmla="*/ 0 w 11050494"/>
              <a:gd name="connsiteY54" fmla="*/ 778495 h 5988424"/>
              <a:gd name="connsiteX55" fmla="*/ 0 w 11050494"/>
              <a:gd name="connsiteY55" fmla="*/ 0 h 598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050494" h="5988424" extrusionOk="0">
                <a:moveTo>
                  <a:pt x="0" y="0"/>
                </a:moveTo>
                <a:cubicBezTo>
                  <a:pt x="300526" y="-27278"/>
                  <a:pt x="588101" y="-24964"/>
                  <a:pt x="801161" y="0"/>
                </a:cubicBezTo>
                <a:cubicBezTo>
                  <a:pt x="1014221" y="24964"/>
                  <a:pt x="1176540" y="21274"/>
                  <a:pt x="1381312" y="0"/>
                </a:cubicBezTo>
                <a:cubicBezTo>
                  <a:pt x="1586084" y="-21274"/>
                  <a:pt x="1762467" y="-14514"/>
                  <a:pt x="1961463" y="0"/>
                </a:cubicBezTo>
                <a:cubicBezTo>
                  <a:pt x="2160459" y="14514"/>
                  <a:pt x="2536178" y="-23712"/>
                  <a:pt x="2873128" y="0"/>
                </a:cubicBezTo>
                <a:cubicBezTo>
                  <a:pt x="3210079" y="23712"/>
                  <a:pt x="3272578" y="-15467"/>
                  <a:pt x="3563784" y="0"/>
                </a:cubicBezTo>
                <a:cubicBezTo>
                  <a:pt x="3854990" y="15467"/>
                  <a:pt x="3951692" y="-684"/>
                  <a:pt x="4254440" y="0"/>
                </a:cubicBezTo>
                <a:cubicBezTo>
                  <a:pt x="4557188" y="684"/>
                  <a:pt x="4505101" y="-16220"/>
                  <a:pt x="4613581" y="0"/>
                </a:cubicBezTo>
                <a:cubicBezTo>
                  <a:pt x="4722061" y="16220"/>
                  <a:pt x="5120300" y="-2243"/>
                  <a:pt x="5304237" y="0"/>
                </a:cubicBezTo>
                <a:cubicBezTo>
                  <a:pt x="5488174" y="2243"/>
                  <a:pt x="5673670" y="-15743"/>
                  <a:pt x="5773883" y="0"/>
                </a:cubicBezTo>
                <a:cubicBezTo>
                  <a:pt x="5874096" y="15743"/>
                  <a:pt x="6268506" y="-10215"/>
                  <a:pt x="6464539" y="0"/>
                </a:cubicBezTo>
                <a:cubicBezTo>
                  <a:pt x="6660572" y="10215"/>
                  <a:pt x="7009539" y="6004"/>
                  <a:pt x="7376205" y="0"/>
                </a:cubicBezTo>
                <a:cubicBezTo>
                  <a:pt x="7742871" y="-6004"/>
                  <a:pt x="7782958" y="-7182"/>
                  <a:pt x="8066861" y="0"/>
                </a:cubicBezTo>
                <a:cubicBezTo>
                  <a:pt x="8350764" y="7182"/>
                  <a:pt x="8381060" y="13634"/>
                  <a:pt x="8536507" y="0"/>
                </a:cubicBezTo>
                <a:cubicBezTo>
                  <a:pt x="8691954" y="-13634"/>
                  <a:pt x="8788833" y="-22065"/>
                  <a:pt x="9006153" y="0"/>
                </a:cubicBezTo>
                <a:cubicBezTo>
                  <a:pt x="9223473" y="22065"/>
                  <a:pt x="9290616" y="-3406"/>
                  <a:pt x="9365294" y="0"/>
                </a:cubicBezTo>
                <a:cubicBezTo>
                  <a:pt x="9439972" y="3406"/>
                  <a:pt x="9598732" y="15029"/>
                  <a:pt x="9724435" y="0"/>
                </a:cubicBezTo>
                <a:cubicBezTo>
                  <a:pt x="9850138" y="-15029"/>
                  <a:pt x="10711981" y="15791"/>
                  <a:pt x="11050494" y="0"/>
                </a:cubicBezTo>
                <a:cubicBezTo>
                  <a:pt x="11046922" y="162243"/>
                  <a:pt x="11062547" y="436360"/>
                  <a:pt x="11050494" y="665380"/>
                </a:cubicBezTo>
                <a:cubicBezTo>
                  <a:pt x="11038441" y="894400"/>
                  <a:pt x="11059066" y="1024637"/>
                  <a:pt x="11050494" y="1210992"/>
                </a:cubicBezTo>
                <a:cubicBezTo>
                  <a:pt x="11041922" y="1397347"/>
                  <a:pt x="11059159" y="1542533"/>
                  <a:pt x="11050494" y="1696720"/>
                </a:cubicBezTo>
                <a:cubicBezTo>
                  <a:pt x="11041829" y="1850907"/>
                  <a:pt x="11024428" y="2016760"/>
                  <a:pt x="11050494" y="2302216"/>
                </a:cubicBezTo>
                <a:cubicBezTo>
                  <a:pt x="11076560" y="2587672"/>
                  <a:pt x="11058816" y="2718027"/>
                  <a:pt x="11050494" y="2907713"/>
                </a:cubicBezTo>
                <a:cubicBezTo>
                  <a:pt x="11042172" y="3097399"/>
                  <a:pt x="11057304" y="3242688"/>
                  <a:pt x="11050494" y="3453325"/>
                </a:cubicBezTo>
                <a:cubicBezTo>
                  <a:pt x="11043684" y="3663962"/>
                  <a:pt x="11021294" y="3924087"/>
                  <a:pt x="11050494" y="4238473"/>
                </a:cubicBezTo>
                <a:cubicBezTo>
                  <a:pt x="11079694" y="4552859"/>
                  <a:pt x="11062286" y="4513008"/>
                  <a:pt x="11050494" y="4784085"/>
                </a:cubicBezTo>
                <a:cubicBezTo>
                  <a:pt x="11038702" y="5055162"/>
                  <a:pt x="11068400" y="5180131"/>
                  <a:pt x="11050494" y="5329697"/>
                </a:cubicBezTo>
                <a:cubicBezTo>
                  <a:pt x="11032588" y="5479263"/>
                  <a:pt x="11024842" y="5796535"/>
                  <a:pt x="11050494" y="5988424"/>
                </a:cubicBezTo>
                <a:cubicBezTo>
                  <a:pt x="10861056" y="5954449"/>
                  <a:pt x="10622436" y="5970201"/>
                  <a:pt x="10359838" y="5988424"/>
                </a:cubicBezTo>
                <a:cubicBezTo>
                  <a:pt x="10097240" y="6006647"/>
                  <a:pt x="10068083" y="5986083"/>
                  <a:pt x="9890192" y="5988424"/>
                </a:cubicBezTo>
                <a:cubicBezTo>
                  <a:pt x="9712301" y="5990765"/>
                  <a:pt x="9653379" y="5974587"/>
                  <a:pt x="9420546" y="5988424"/>
                </a:cubicBezTo>
                <a:cubicBezTo>
                  <a:pt x="9187713" y="6002261"/>
                  <a:pt x="9009711" y="6022134"/>
                  <a:pt x="8729890" y="5988424"/>
                </a:cubicBezTo>
                <a:cubicBezTo>
                  <a:pt x="8450069" y="5954714"/>
                  <a:pt x="8498521" y="6003381"/>
                  <a:pt x="8370749" y="5988424"/>
                </a:cubicBezTo>
                <a:cubicBezTo>
                  <a:pt x="8242977" y="5973467"/>
                  <a:pt x="8074933" y="5969402"/>
                  <a:pt x="7901103" y="5988424"/>
                </a:cubicBezTo>
                <a:cubicBezTo>
                  <a:pt x="7727273" y="6007446"/>
                  <a:pt x="7482135" y="6013571"/>
                  <a:pt x="7320952" y="5988424"/>
                </a:cubicBezTo>
                <a:cubicBezTo>
                  <a:pt x="7159769" y="5963277"/>
                  <a:pt x="6757982" y="5996132"/>
                  <a:pt x="6409287" y="5988424"/>
                </a:cubicBezTo>
                <a:cubicBezTo>
                  <a:pt x="6060593" y="5980716"/>
                  <a:pt x="5925984" y="6019296"/>
                  <a:pt x="5718631" y="5988424"/>
                </a:cubicBezTo>
                <a:cubicBezTo>
                  <a:pt x="5511278" y="5957552"/>
                  <a:pt x="5218989" y="6020196"/>
                  <a:pt x="4806965" y="5988424"/>
                </a:cubicBezTo>
                <a:cubicBezTo>
                  <a:pt x="4394941" y="5956652"/>
                  <a:pt x="4283015" y="5953830"/>
                  <a:pt x="4005804" y="5988424"/>
                </a:cubicBezTo>
                <a:cubicBezTo>
                  <a:pt x="3728593" y="6023018"/>
                  <a:pt x="3387965" y="5990388"/>
                  <a:pt x="3204643" y="5988424"/>
                </a:cubicBezTo>
                <a:cubicBezTo>
                  <a:pt x="3021321" y="5986460"/>
                  <a:pt x="2761065" y="6009168"/>
                  <a:pt x="2624492" y="5988424"/>
                </a:cubicBezTo>
                <a:cubicBezTo>
                  <a:pt x="2487919" y="5967680"/>
                  <a:pt x="2096977" y="6012637"/>
                  <a:pt x="1823332" y="5988424"/>
                </a:cubicBezTo>
                <a:cubicBezTo>
                  <a:pt x="1549687" y="5964211"/>
                  <a:pt x="1632976" y="6005861"/>
                  <a:pt x="1464190" y="5988424"/>
                </a:cubicBezTo>
                <a:cubicBezTo>
                  <a:pt x="1295404" y="5970987"/>
                  <a:pt x="1231874" y="5970706"/>
                  <a:pt x="1105049" y="5988424"/>
                </a:cubicBezTo>
                <a:cubicBezTo>
                  <a:pt x="978224" y="6006142"/>
                  <a:pt x="779011" y="6004844"/>
                  <a:pt x="635403" y="5988424"/>
                </a:cubicBezTo>
                <a:cubicBezTo>
                  <a:pt x="491795" y="5972004"/>
                  <a:pt x="292647" y="6004583"/>
                  <a:pt x="0" y="5988424"/>
                </a:cubicBezTo>
                <a:cubicBezTo>
                  <a:pt x="288" y="5798152"/>
                  <a:pt x="30073" y="5504650"/>
                  <a:pt x="0" y="5382928"/>
                </a:cubicBezTo>
                <a:cubicBezTo>
                  <a:pt x="-30073" y="5261206"/>
                  <a:pt x="-3895" y="4996116"/>
                  <a:pt x="0" y="4897200"/>
                </a:cubicBezTo>
                <a:cubicBezTo>
                  <a:pt x="3895" y="4798284"/>
                  <a:pt x="16231" y="4559510"/>
                  <a:pt x="0" y="4411472"/>
                </a:cubicBezTo>
                <a:cubicBezTo>
                  <a:pt x="-16231" y="4263434"/>
                  <a:pt x="18257" y="4114709"/>
                  <a:pt x="0" y="3865860"/>
                </a:cubicBezTo>
                <a:cubicBezTo>
                  <a:pt x="-18257" y="3617011"/>
                  <a:pt x="13837" y="3378877"/>
                  <a:pt x="0" y="3200480"/>
                </a:cubicBezTo>
                <a:cubicBezTo>
                  <a:pt x="-13837" y="3022083"/>
                  <a:pt x="1279" y="2878199"/>
                  <a:pt x="0" y="2714752"/>
                </a:cubicBezTo>
                <a:cubicBezTo>
                  <a:pt x="-1279" y="2551305"/>
                  <a:pt x="-8507" y="2215236"/>
                  <a:pt x="0" y="1929603"/>
                </a:cubicBezTo>
                <a:cubicBezTo>
                  <a:pt x="8507" y="1643970"/>
                  <a:pt x="20885" y="1572343"/>
                  <a:pt x="0" y="1324107"/>
                </a:cubicBezTo>
                <a:cubicBezTo>
                  <a:pt x="-20885" y="1075871"/>
                  <a:pt x="-25590" y="903036"/>
                  <a:pt x="0" y="778495"/>
                </a:cubicBezTo>
                <a:cubicBezTo>
                  <a:pt x="25590" y="653954"/>
                  <a:pt x="-22177" y="194701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558684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805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D7433-BCFB-9CCA-0F68-D1477E82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715B0F-5920-38B7-4F82-DB21834B2BC1}"/>
              </a:ext>
            </a:extLst>
          </p:cNvPr>
          <p:cNvGrpSpPr/>
          <p:nvPr/>
        </p:nvGrpSpPr>
        <p:grpSpPr>
          <a:xfrm>
            <a:off x="221129" y="107578"/>
            <a:ext cx="11397130" cy="536887"/>
            <a:chOff x="221129" y="107578"/>
            <a:chExt cx="11397130" cy="53688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A737454-05AE-2F00-0F69-128F8F5305CC}"/>
                </a:ext>
              </a:extLst>
            </p:cNvPr>
            <p:cNvCxnSpPr/>
            <p:nvPr/>
          </p:nvCxnSpPr>
          <p:spPr>
            <a:xfrm>
              <a:off x="352612" y="233084"/>
              <a:ext cx="1126564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5B81F8-CB48-F032-5B52-448F5145C23D}"/>
                </a:ext>
              </a:extLst>
            </p:cNvPr>
            <p:cNvSpPr/>
            <p:nvPr/>
          </p:nvSpPr>
          <p:spPr>
            <a:xfrm>
              <a:off x="221129" y="107578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7B8F3EF-CAB4-B617-E0AB-72CCE30A091F}"/>
                </a:ext>
              </a:extLst>
            </p:cNvPr>
            <p:cNvSpPr/>
            <p:nvPr/>
          </p:nvSpPr>
          <p:spPr>
            <a:xfrm>
              <a:off x="5722469" y="127612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F43F9-65F4-3DD1-DC01-ABBEDE630404}"/>
                </a:ext>
              </a:extLst>
            </p:cNvPr>
            <p:cNvSpPr txBox="1"/>
            <p:nvPr/>
          </p:nvSpPr>
          <p:spPr>
            <a:xfrm>
              <a:off x="484094" y="233084"/>
              <a:ext cx="5747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1. Domain Knowledge</a:t>
              </a:r>
              <a:endParaRPr lang="ko-KR" altLang="en-US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44B78B-9058-F874-236F-520006F238E7}"/>
                </a:ext>
              </a:extLst>
            </p:cNvPr>
            <p:cNvSpPr txBox="1"/>
            <p:nvPr/>
          </p:nvSpPr>
          <p:spPr>
            <a:xfrm>
              <a:off x="5985434" y="244355"/>
              <a:ext cx="2587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/>
                <a:t>2. Object detection</a:t>
              </a:r>
              <a:endParaRPr lang="ko-KR" altLang="en-US" sz="2000" b="1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86A769B-D059-E5C2-90DB-FA82FBF36C91}"/>
                </a:ext>
              </a:extLst>
            </p:cNvPr>
            <p:cNvSpPr/>
            <p:nvPr/>
          </p:nvSpPr>
          <p:spPr>
            <a:xfrm>
              <a:off x="499034" y="197219"/>
              <a:ext cx="11119224" cy="72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37D0DB-82D3-EDC1-A032-99012588E49E}"/>
              </a:ext>
            </a:extLst>
          </p:cNvPr>
          <p:cNvSpPr txBox="1"/>
          <p:nvPr/>
        </p:nvSpPr>
        <p:spPr>
          <a:xfrm>
            <a:off x="352611" y="717176"/>
            <a:ext cx="1126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4) Technique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3843D-B865-9816-BC12-B9E15135D99C}"/>
              </a:ext>
            </a:extLst>
          </p:cNvPr>
          <p:cNvSpPr txBox="1"/>
          <p:nvPr/>
        </p:nvSpPr>
        <p:spPr>
          <a:xfrm>
            <a:off x="561788" y="1332753"/>
            <a:ext cx="466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rgbClr val="0000FF"/>
                </a:solidFill>
              </a:rPr>
              <a:t>1x1 </a:t>
            </a:r>
            <a:r>
              <a:rPr lang="ko-KR" altLang="en-US" b="1">
                <a:solidFill>
                  <a:srgbClr val="0000FF"/>
                </a:solidFill>
              </a:rPr>
              <a:t>필터 </a:t>
            </a:r>
            <a:r>
              <a:rPr lang="en-US" altLang="ko-KR">
                <a:solidFill>
                  <a:srgbClr val="0000FF"/>
                </a:solidFill>
              </a:rPr>
              <a:t>(bottleneck</a:t>
            </a:r>
            <a:r>
              <a:rPr lang="ko-KR" altLang="en-US">
                <a:solidFill>
                  <a:srgbClr val="0000FF"/>
                </a:solidFill>
              </a:rPr>
              <a:t> 구조</a:t>
            </a:r>
            <a:r>
              <a:rPr lang="en-US" altLang="ko-KR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2997F-8B01-9309-6826-D1C753DAEA72}"/>
              </a:ext>
            </a:extLst>
          </p:cNvPr>
          <p:cNvSpPr txBox="1"/>
          <p:nvPr/>
        </p:nvSpPr>
        <p:spPr>
          <a:xfrm>
            <a:off x="5985435" y="1178841"/>
            <a:ext cx="570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서로 다른필터의</a:t>
            </a:r>
            <a:r>
              <a:rPr lang="en-US" altLang="ko-KR"/>
              <a:t> </a:t>
            </a:r>
            <a:r>
              <a:rPr lang="ko-KR" altLang="en-US"/>
              <a:t>병렬 연결 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/>
              <a:t>(Mobilenet - &gt; depthwise</a:t>
            </a:r>
            <a:r>
              <a:rPr lang="ko-KR" altLang="en-US" b="1"/>
              <a:t> </a:t>
            </a:r>
            <a:r>
              <a:rPr lang="en-US" altLang="ko-KR" b="1"/>
              <a:t>separable conv)</a:t>
            </a:r>
            <a:endParaRPr lang="ko-KR" altLang="en-US" b="1"/>
          </a:p>
        </p:txBody>
      </p:sp>
      <p:pic>
        <p:nvPicPr>
          <p:cNvPr id="4" name="그림 3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85F4904E-12A5-3BEF-9871-8BF7A9DC0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46" y="1926559"/>
            <a:ext cx="4553431" cy="30629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3803B0-8D06-F8AD-F3BC-38D5B3417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94" y="1818368"/>
            <a:ext cx="3870208" cy="2310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8F56E9-B5D1-6CAC-C377-FFD8609E193F}"/>
              </a:ext>
            </a:extLst>
          </p:cNvPr>
          <p:cNvSpPr txBox="1"/>
          <p:nvPr/>
        </p:nvSpPr>
        <p:spPr>
          <a:xfrm>
            <a:off x="5519270" y="4967149"/>
            <a:ext cx="6672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3x3 -&gt; 1x3</a:t>
            </a:r>
            <a:r>
              <a:rPr lang="ko-KR" altLang="en-US"/>
              <a:t>과 </a:t>
            </a:r>
            <a:r>
              <a:rPr lang="en-US" altLang="ko-KR"/>
              <a:t>3x1 </a:t>
            </a:r>
            <a:r>
              <a:rPr lang="ko-KR" altLang="en-US"/>
              <a:t>로 나눠 사용한다면 파라미터는 </a:t>
            </a:r>
            <a:r>
              <a:rPr lang="en-US" altLang="ko-KR"/>
              <a:t>9c -&gt; 6c</a:t>
            </a:r>
            <a:r>
              <a:rPr lang="ko-KR" altLang="en-US"/>
              <a:t>로 감소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위 그림</a:t>
            </a:r>
            <a:r>
              <a:rPr lang="en-US" altLang="ko-KR"/>
              <a:t>(mobilenet)</a:t>
            </a:r>
            <a:r>
              <a:rPr lang="ko-KR" altLang="en-US"/>
              <a:t>은 </a:t>
            </a:r>
            <a:r>
              <a:rPr lang="en-US" altLang="ko-KR"/>
              <a:t>3x3x3 -&gt; 3x3x1 </a:t>
            </a:r>
            <a:r>
              <a:rPr lang="ko-KR" altLang="en-US"/>
              <a:t>로 필터 변화 </a:t>
            </a:r>
            <a:r>
              <a:rPr lang="en-US" altLang="ko-KR"/>
              <a:t>-&gt; </a:t>
            </a:r>
            <a:r>
              <a:rPr lang="ko-KR" altLang="en-US"/>
              <a:t>연산량 </a:t>
            </a:r>
            <a:r>
              <a:rPr lang="en-US" altLang="ko-KR"/>
              <a:t>1/9 </a:t>
            </a:r>
            <a:r>
              <a:rPr lang="ko-KR" altLang="en-US"/>
              <a:t>감소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이미 레이어의 크기가 작다면 일반 </a:t>
            </a:r>
            <a:r>
              <a:rPr lang="en-US" altLang="ko-KR"/>
              <a:t>conv</a:t>
            </a:r>
            <a:r>
              <a:rPr lang="ko-KR" altLang="en-US"/>
              <a:t>가 더 빠를 수 있음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1AE5F0-27C4-BF9A-42F0-FF9BA88FC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90" y="4128577"/>
            <a:ext cx="5096435" cy="259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69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D7433-BCFB-9CCA-0F68-D1477E82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715B0F-5920-38B7-4F82-DB21834B2BC1}"/>
              </a:ext>
            </a:extLst>
          </p:cNvPr>
          <p:cNvGrpSpPr/>
          <p:nvPr/>
        </p:nvGrpSpPr>
        <p:grpSpPr>
          <a:xfrm>
            <a:off x="221129" y="107578"/>
            <a:ext cx="11397130" cy="536887"/>
            <a:chOff x="221129" y="107578"/>
            <a:chExt cx="11397130" cy="53688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A737454-05AE-2F00-0F69-128F8F5305CC}"/>
                </a:ext>
              </a:extLst>
            </p:cNvPr>
            <p:cNvCxnSpPr/>
            <p:nvPr/>
          </p:nvCxnSpPr>
          <p:spPr>
            <a:xfrm>
              <a:off x="352612" y="233084"/>
              <a:ext cx="1126564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5B81F8-CB48-F032-5B52-448F5145C23D}"/>
                </a:ext>
              </a:extLst>
            </p:cNvPr>
            <p:cNvSpPr/>
            <p:nvPr/>
          </p:nvSpPr>
          <p:spPr>
            <a:xfrm>
              <a:off x="221129" y="107578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7B8F3EF-CAB4-B617-E0AB-72CCE30A091F}"/>
                </a:ext>
              </a:extLst>
            </p:cNvPr>
            <p:cNvSpPr/>
            <p:nvPr/>
          </p:nvSpPr>
          <p:spPr>
            <a:xfrm>
              <a:off x="5722469" y="127612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F43F9-65F4-3DD1-DC01-ABBEDE630404}"/>
                </a:ext>
              </a:extLst>
            </p:cNvPr>
            <p:cNvSpPr txBox="1"/>
            <p:nvPr/>
          </p:nvSpPr>
          <p:spPr>
            <a:xfrm>
              <a:off x="484094" y="233084"/>
              <a:ext cx="5747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1. Domain Knowledge</a:t>
              </a:r>
              <a:endParaRPr lang="ko-KR" altLang="en-US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44B78B-9058-F874-236F-520006F238E7}"/>
                </a:ext>
              </a:extLst>
            </p:cNvPr>
            <p:cNvSpPr txBox="1"/>
            <p:nvPr/>
          </p:nvSpPr>
          <p:spPr>
            <a:xfrm>
              <a:off x="5985434" y="244355"/>
              <a:ext cx="2587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/>
                <a:t>2. Object detection</a:t>
              </a:r>
              <a:endParaRPr lang="ko-KR" altLang="en-US" sz="2000" b="1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E9E6DF1-84EA-06F7-E756-9D121770B35B}"/>
              </a:ext>
            </a:extLst>
          </p:cNvPr>
          <p:cNvSpPr txBox="1"/>
          <p:nvPr/>
        </p:nvSpPr>
        <p:spPr>
          <a:xfrm>
            <a:off x="470415" y="1318721"/>
            <a:ext cx="6581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rgbClr val="0000FF"/>
                </a:solidFill>
              </a:rPr>
              <a:t>Residaul Mapping</a:t>
            </a:r>
            <a:r>
              <a:rPr lang="en-US" altLang="ko-KR" b="1"/>
              <a:t>(ResNet)</a:t>
            </a:r>
            <a:br>
              <a:rPr lang="en-US" altLang="ko-KR"/>
            </a:br>
            <a:r>
              <a:rPr lang="en-US" altLang="ko-KR"/>
              <a:t>conv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통과한 블록과 통과하지 않은 블록을 더함</a:t>
            </a:r>
            <a:r>
              <a:rPr lang="en-US" altLang="ko-KR"/>
              <a:t>overfitting, gradient vanishing </a:t>
            </a:r>
            <a:r>
              <a:rPr lang="ko-KR" altLang="en-US"/>
              <a:t>해소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H(x) = F(x)+x→0 </a:t>
            </a:r>
            <a:br>
              <a:rPr lang="en-US" altLang="ko-KR"/>
            </a:br>
            <a:r>
              <a:rPr lang="en-US" altLang="ko-KR"/>
              <a:t>( Residual: H(x)–x )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6A06C4-ADDC-2B74-B07C-AFAEA8F10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35" y="2726206"/>
            <a:ext cx="4302598" cy="39952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D136F0-9C87-EAE2-A495-39DCC05A3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391" y="3486601"/>
            <a:ext cx="5465712" cy="29353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8F7D88-EF40-7BE9-C68D-2571907AED2D}"/>
                  </a:ext>
                </a:extLst>
              </p:cNvPr>
              <p:cNvSpPr txBox="1"/>
              <p:nvPr/>
            </p:nvSpPr>
            <p:spPr>
              <a:xfrm>
                <a:off x="6053302" y="1318721"/>
                <a:ext cx="563966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b="1">
                    <a:solidFill>
                      <a:srgbClr val="0000FF"/>
                    </a:solidFill>
                  </a:rPr>
                  <a:t>Concatenation</a:t>
                </a:r>
                <a:r>
                  <a:rPr lang="en-US" altLang="ko-KR" b="1"/>
                  <a:t>(DenseNet)</a:t>
                </a:r>
                <a:br>
                  <a:rPr lang="en-US" altLang="ko-KR"/>
                </a:br>
                <a:r>
                  <a:rPr lang="ko-KR" altLang="en-US"/>
                  <a:t>모든 </a:t>
                </a:r>
                <a:r>
                  <a:rPr lang="en-US" altLang="ko-KR"/>
                  <a:t>input</a:t>
                </a:r>
                <a:r>
                  <a:rPr lang="ko-KR" altLang="en-US"/>
                  <a:t> 레이어를 이어 붙혀서 전달한다</a:t>
                </a:r>
                <a:r>
                  <a:rPr lang="en-US" altLang="ko-KR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CNN: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Resnet: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ko-KR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Densenet: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/>
                  <a:t>bottleneck layer </a:t>
                </a:r>
                <a:r>
                  <a:rPr lang="ko-KR" altLang="en-US"/>
                  <a:t>를 사용하여 </a:t>
                </a:r>
                <a:r>
                  <a:rPr lang="en-US" altLang="ko-KR"/>
                  <a:t>cost ↓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8F7D88-EF40-7BE9-C68D-2571907AE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302" y="1318721"/>
                <a:ext cx="5639663" cy="1754326"/>
              </a:xfrm>
              <a:prstGeom prst="rect">
                <a:avLst/>
              </a:prstGeom>
              <a:blipFill>
                <a:blip r:embed="rId4"/>
                <a:stretch>
                  <a:fillRect l="-757" t="-1736" b="-4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E58E541-FD98-B8ED-38F1-15E1F61BC492}"/>
              </a:ext>
            </a:extLst>
          </p:cNvPr>
          <p:cNvSpPr txBox="1"/>
          <p:nvPr/>
        </p:nvSpPr>
        <p:spPr>
          <a:xfrm>
            <a:off x="352611" y="717176"/>
            <a:ext cx="1126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4) Technique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079455-7C14-9474-5B64-DA2973AF5829}"/>
              </a:ext>
            </a:extLst>
          </p:cNvPr>
          <p:cNvSpPr/>
          <p:nvPr/>
        </p:nvSpPr>
        <p:spPr>
          <a:xfrm>
            <a:off x="499034" y="197220"/>
            <a:ext cx="11119224" cy="72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59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D7433-BCFB-9CCA-0F68-D1477E82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715B0F-5920-38B7-4F82-DB21834B2BC1}"/>
              </a:ext>
            </a:extLst>
          </p:cNvPr>
          <p:cNvGrpSpPr/>
          <p:nvPr/>
        </p:nvGrpSpPr>
        <p:grpSpPr>
          <a:xfrm>
            <a:off x="221129" y="107578"/>
            <a:ext cx="11397130" cy="525616"/>
            <a:chOff x="221129" y="107578"/>
            <a:chExt cx="11397130" cy="525616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A737454-05AE-2F00-0F69-128F8F5305CC}"/>
                </a:ext>
              </a:extLst>
            </p:cNvPr>
            <p:cNvCxnSpPr/>
            <p:nvPr/>
          </p:nvCxnSpPr>
          <p:spPr>
            <a:xfrm>
              <a:off x="352612" y="233084"/>
              <a:ext cx="1126564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5B81F8-CB48-F032-5B52-448F5145C23D}"/>
                </a:ext>
              </a:extLst>
            </p:cNvPr>
            <p:cNvSpPr/>
            <p:nvPr/>
          </p:nvSpPr>
          <p:spPr>
            <a:xfrm>
              <a:off x="221129" y="107578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7B8F3EF-CAB4-B617-E0AB-72CCE30A091F}"/>
                </a:ext>
              </a:extLst>
            </p:cNvPr>
            <p:cNvSpPr/>
            <p:nvPr/>
          </p:nvSpPr>
          <p:spPr>
            <a:xfrm>
              <a:off x="5722469" y="127612"/>
              <a:ext cx="262965" cy="25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F43F9-65F4-3DD1-DC01-ABBEDE630404}"/>
                </a:ext>
              </a:extLst>
            </p:cNvPr>
            <p:cNvSpPr txBox="1"/>
            <p:nvPr/>
          </p:nvSpPr>
          <p:spPr>
            <a:xfrm>
              <a:off x="484094" y="233084"/>
              <a:ext cx="5747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/>
                <a:t>1. Domain Knowledge</a:t>
              </a:r>
              <a:endParaRPr lang="ko-KR" altLang="en-US" sz="2000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44B78B-9058-F874-236F-520006F238E7}"/>
                </a:ext>
              </a:extLst>
            </p:cNvPr>
            <p:cNvSpPr txBox="1"/>
            <p:nvPr/>
          </p:nvSpPr>
          <p:spPr>
            <a:xfrm>
              <a:off x="5985434" y="244355"/>
              <a:ext cx="2587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2. Object Detection</a:t>
              </a:r>
              <a:endParaRPr lang="ko-KR" altLang="en-US" sz="16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86A769B-D059-E5C2-90DB-FA82FBF36C91}"/>
                </a:ext>
              </a:extLst>
            </p:cNvPr>
            <p:cNvSpPr/>
            <p:nvPr/>
          </p:nvSpPr>
          <p:spPr>
            <a:xfrm>
              <a:off x="499035" y="197221"/>
              <a:ext cx="1335741" cy="72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37D0DB-82D3-EDC1-A032-99012588E49E}"/>
              </a:ext>
            </a:extLst>
          </p:cNvPr>
          <p:cNvSpPr txBox="1"/>
          <p:nvPr/>
        </p:nvSpPr>
        <p:spPr>
          <a:xfrm>
            <a:off x="352611" y="717176"/>
            <a:ext cx="11265647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400" b="1"/>
              <a:t>OCT</a:t>
            </a:r>
            <a:r>
              <a:rPr lang="ko-KR" altLang="en-US" sz="2400" b="1"/>
              <a:t> 스캐너</a:t>
            </a:r>
            <a:endParaRPr lang="en-US" altLang="ko-KR" sz="2400" b="1"/>
          </a:p>
          <a:p>
            <a:endParaRPr lang="en-US" altLang="ko-KR" sz="24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/>
              <a:t>절개 없이 살아있는 조직의 단면적 생체 내 실시간 이미지를 볼 수 있음</a:t>
            </a:r>
            <a:endParaRPr lang="en-US" altLang="ko-KR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/>
              <a:t>광파를 사용해 망막의 각 층을 볼 수 있음</a:t>
            </a:r>
            <a:endParaRPr lang="en-US" altLang="ko-KR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/>
              <a:t>녹내장</a:t>
            </a:r>
            <a:r>
              <a:rPr lang="en-US" altLang="ko-KR" sz="2000" b="1"/>
              <a:t>, </a:t>
            </a:r>
            <a:r>
              <a:rPr lang="ko-KR" altLang="en-US" sz="2000" b="1"/>
              <a:t>연령 관련 황반병성</a:t>
            </a:r>
            <a:r>
              <a:rPr lang="en-US" altLang="ko-KR" sz="2000" b="1"/>
              <a:t>, </a:t>
            </a:r>
            <a:r>
              <a:rPr lang="ko-KR" altLang="en-US" sz="2000" b="1"/>
              <a:t>당뇨변성 안구 질환 등을 알 수 있음</a:t>
            </a:r>
            <a:endParaRPr lang="en-US" altLang="ko-KR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0" i="0">
                <a:solidFill>
                  <a:srgbClr val="2B2B2B"/>
                </a:solidFill>
                <a:effectLst/>
                <a:highlight>
                  <a:srgbClr val="FFFFFF"/>
                </a:highlight>
                <a:latin typeface="Noto Sans KR"/>
              </a:rPr>
              <a:t>재현성이 높고 판별이 정확하며</a:t>
            </a:r>
            <a:r>
              <a:rPr lang="en-US" altLang="ko-KR" sz="2000" b="0" i="0">
                <a:solidFill>
                  <a:srgbClr val="2B2B2B"/>
                </a:solidFill>
                <a:effectLst/>
                <a:highlight>
                  <a:srgbClr val="FFFFFF"/>
                </a:highlight>
                <a:latin typeface="Noto Sans KR"/>
              </a:rPr>
              <a:t>, </a:t>
            </a:r>
            <a:r>
              <a:rPr lang="ko-KR" altLang="en-US" sz="2000" b="0" i="0">
                <a:solidFill>
                  <a:srgbClr val="2B2B2B"/>
                </a:solidFill>
                <a:effectLst/>
                <a:highlight>
                  <a:srgbClr val="FFFFFF"/>
                </a:highlight>
                <a:latin typeface="Noto Sans KR"/>
              </a:rPr>
              <a:t>구조적인 증상을 알 수 있어 다양한 질병의 조기발견에 </a:t>
            </a:r>
            <a:r>
              <a:rPr lang="en-US" altLang="ko-KR" sz="2000" b="0" i="0">
                <a:solidFill>
                  <a:srgbClr val="2B2B2B"/>
                </a:solidFill>
                <a:effectLst/>
                <a:highlight>
                  <a:srgbClr val="FFFFFF"/>
                </a:highlight>
                <a:latin typeface="Noto Sans KR"/>
              </a:rPr>
              <a:t>OCT</a:t>
            </a:r>
            <a:r>
              <a:rPr lang="ko-KR" altLang="en-US" sz="2000">
                <a:solidFill>
                  <a:srgbClr val="2B2B2B"/>
                </a:solidFill>
                <a:highlight>
                  <a:srgbClr val="FFFFFF"/>
                </a:highlight>
                <a:latin typeface="Noto Sans KR"/>
              </a:rPr>
              <a:t> </a:t>
            </a:r>
            <a:r>
              <a:rPr lang="ko-KR" altLang="en-US" sz="2000" b="0" i="0">
                <a:solidFill>
                  <a:srgbClr val="2B2B2B"/>
                </a:solidFill>
                <a:effectLst/>
                <a:highlight>
                  <a:srgbClr val="FFFFFF"/>
                </a:highlight>
                <a:latin typeface="Noto Sans KR"/>
              </a:rPr>
              <a:t>검사가 유용</a:t>
            </a:r>
            <a:endParaRPr lang="en-US" altLang="ko-KR" sz="2000" b="0" i="0">
              <a:solidFill>
                <a:srgbClr val="2B2B2B"/>
              </a:solidFill>
              <a:effectLst/>
              <a:highlight>
                <a:srgbClr val="FFFFFF"/>
              </a:highlight>
              <a:latin typeface="Noto Sans KR"/>
            </a:endParaRPr>
          </a:p>
          <a:p>
            <a:endParaRPr lang="en-US" altLang="ko-KR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/>
              <a:t>황반 구멍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/>
              <a:t>황반 주름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/>
              <a:t>황반부종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/>
              <a:t>연령관련 황반변성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/>
              <a:t>녹내장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/>
              <a:t>중추성 장액망막병증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/>
              <a:t>당뇨병성 망막증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/>
              <a:t>유리체 견인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/>
              <a:t>비정상적인 혈관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/>
              <a:t>혈관 막힘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FA1630-A2FE-88A0-36E2-5D5BE9FF1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962" y="2863036"/>
            <a:ext cx="5724627" cy="367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8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D7433-BCFB-9CCA-0F68-D1477E82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715B0F-5920-38B7-4F82-DB21834B2BC1}"/>
              </a:ext>
            </a:extLst>
          </p:cNvPr>
          <p:cNvGrpSpPr/>
          <p:nvPr/>
        </p:nvGrpSpPr>
        <p:grpSpPr>
          <a:xfrm>
            <a:off x="221129" y="107578"/>
            <a:ext cx="11397130" cy="525616"/>
            <a:chOff x="221129" y="107578"/>
            <a:chExt cx="11397130" cy="525616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A737454-05AE-2F00-0F69-128F8F5305CC}"/>
                </a:ext>
              </a:extLst>
            </p:cNvPr>
            <p:cNvCxnSpPr/>
            <p:nvPr/>
          </p:nvCxnSpPr>
          <p:spPr>
            <a:xfrm>
              <a:off x="352612" y="233084"/>
              <a:ext cx="1126564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5B81F8-CB48-F032-5B52-448F5145C23D}"/>
                </a:ext>
              </a:extLst>
            </p:cNvPr>
            <p:cNvSpPr/>
            <p:nvPr/>
          </p:nvSpPr>
          <p:spPr>
            <a:xfrm>
              <a:off x="221129" y="107578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7B8F3EF-CAB4-B617-E0AB-72CCE30A091F}"/>
                </a:ext>
              </a:extLst>
            </p:cNvPr>
            <p:cNvSpPr/>
            <p:nvPr/>
          </p:nvSpPr>
          <p:spPr>
            <a:xfrm>
              <a:off x="5722469" y="127612"/>
              <a:ext cx="262965" cy="25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F43F9-65F4-3DD1-DC01-ABBEDE630404}"/>
                </a:ext>
              </a:extLst>
            </p:cNvPr>
            <p:cNvSpPr txBox="1"/>
            <p:nvPr/>
          </p:nvSpPr>
          <p:spPr>
            <a:xfrm>
              <a:off x="484094" y="233084"/>
              <a:ext cx="5747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/>
                <a:t>1. Domain Knowledge</a:t>
              </a:r>
              <a:endParaRPr lang="ko-KR" altLang="en-US" sz="2000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44B78B-9058-F874-236F-520006F238E7}"/>
                </a:ext>
              </a:extLst>
            </p:cNvPr>
            <p:cNvSpPr txBox="1"/>
            <p:nvPr/>
          </p:nvSpPr>
          <p:spPr>
            <a:xfrm>
              <a:off x="5985434" y="244355"/>
              <a:ext cx="2587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2. Object Detection</a:t>
              </a:r>
              <a:endParaRPr lang="ko-KR" altLang="en-US" sz="16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86A769B-D059-E5C2-90DB-FA82FBF36C91}"/>
                </a:ext>
              </a:extLst>
            </p:cNvPr>
            <p:cNvSpPr/>
            <p:nvPr/>
          </p:nvSpPr>
          <p:spPr>
            <a:xfrm>
              <a:off x="499035" y="197221"/>
              <a:ext cx="1335741" cy="72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37D0DB-82D3-EDC1-A032-99012588E49E}"/>
              </a:ext>
            </a:extLst>
          </p:cNvPr>
          <p:cNvSpPr txBox="1"/>
          <p:nvPr/>
        </p:nvSpPr>
        <p:spPr>
          <a:xfrm>
            <a:off x="352611" y="717176"/>
            <a:ext cx="112656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400" b="1"/>
              <a:t>OCT</a:t>
            </a:r>
            <a:r>
              <a:rPr lang="ko-KR" altLang="en-US" sz="2400" b="1"/>
              <a:t> 스캐너</a:t>
            </a:r>
            <a:endParaRPr lang="en-US" altLang="ko-KR" sz="2400" b="1"/>
          </a:p>
          <a:p>
            <a:endParaRPr lang="en-US" altLang="ko-KR" sz="2400" b="1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A81A7-4E3A-448F-DEFD-82CF7F0DFA16}"/>
              </a:ext>
            </a:extLst>
          </p:cNvPr>
          <p:cNvSpPr txBox="1"/>
          <p:nvPr/>
        </p:nvSpPr>
        <p:spPr>
          <a:xfrm>
            <a:off x="6498056" y="5364683"/>
            <a:ext cx="4360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ex) </a:t>
            </a:r>
            <a:r>
              <a:rPr lang="ko-KR" altLang="en-US"/>
              <a:t>녹내장의 경우 황반부와 주변 시신경이 있는 층의 두께가 다름</a:t>
            </a:r>
            <a:r>
              <a:rPr lang="en-US" altLang="ko-KR"/>
              <a:t>. </a:t>
            </a:r>
            <a:r>
              <a:rPr lang="ko-KR" altLang="en-US"/>
              <a:t>패임 증상으로 판별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1953BA-FDA5-B78A-D681-AEF563319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35" y="1438281"/>
            <a:ext cx="4106282" cy="49180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3688F20-FB5B-12BF-897A-B2E72B23E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994" y="1324011"/>
            <a:ext cx="6365212" cy="397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3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D7433-BCFB-9CCA-0F68-D1477E82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715B0F-5920-38B7-4F82-DB21834B2BC1}"/>
              </a:ext>
            </a:extLst>
          </p:cNvPr>
          <p:cNvGrpSpPr/>
          <p:nvPr/>
        </p:nvGrpSpPr>
        <p:grpSpPr>
          <a:xfrm>
            <a:off x="221129" y="107578"/>
            <a:ext cx="11397130" cy="525616"/>
            <a:chOff x="221129" y="107578"/>
            <a:chExt cx="11397130" cy="525616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A737454-05AE-2F00-0F69-128F8F5305CC}"/>
                </a:ext>
              </a:extLst>
            </p:cNvPr>
            <p:cNvCxnSpPr/>
            <p:nvPr/>
          </p:nvCxnSpPr>
          <p:spPr>
            <a:xfrm>
              <a:off x="352612" y="233084"/>
              <a:ext cx="1126564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5B81F8-CB48-F032-5B52-448F5145C23D}"/>
                </a:ext>
              </a:extLst>
            </p:cNvPr>
            <p:cNvSpPr/>
            <p:nvPr/>
          </p:nvSpPr>
          <p:spPr>
            <a:xfrm>
              <a:off x="221129" y="107578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7B8F3EF-CAB4-B617-E0AB-72CCE30A091F}"/>
                </a:ext>
              </a:extLst>
            </p:cNvPr>
            <p:cNvSpPr/>
            <p:nvPr/>
          </p:nvSpPr>
          <p:spPr>
            <a:xfrm>
              <a:off x="5722469" y="127612"/>
              <a:ext cx="262965" cy="25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F43F9-65F4-3DD1-DC01-ABBEDE630404}"/>
                </a:ext>
              </a:extLst>
            </p:cNvPr>
            <p:cNvSpPr txBox="1"/>
            <p:nvPr/>
          </p:nvSpPr>
          <p:spPr>
            <a:xfrm>
              <a:off x="484094" y="233084"/>
              <a:ext cx="5747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/>
                <a:t>1. Domain Knowledge</a:t>
              </a:r>
              <a:endParaRPr lang="ko-KR" altLang="en-US" sz="2000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44B78B-9058-F874-236F-520006F238E7}"/>
                </a:ext>
              </a:extLst>
            </p:cNvPr>
            <p:cNvSpPr txBox="1"/>
            <p:nvPr/>
          </p:nvSpPr>
          <p:spPr>
            <a:xfrm>
              <a:off x="5985434" y="244355"/>
              <a:ext cx="2587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2. Object Detection</a:t>
              </a:r>
              <a:endParaRPr lang="ko-KR" altLang="en-US" sz="16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86A769B-D059-E5C2-90DB-FA82FBF36C91}"/>
                </a:ext>
              </a:extLst>
            </p:cNvPr>
            <p:cNvSpPr/>
            <p:nvPr/>
          </p:nvSpPr>
          <p:spPr>
            <a:xfrm>
              <a:off x="499035" y="197221"/>
              <a:ext cx="3227576" cy="72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37D0DB-82D3-EDC1-A032-99012588E49E}"/>
              </a:ext>
            </a:extLst>
          </p:cNvPr>
          <p:cNvSpPr txBox="1"/>
          <p:nvPr/>
        </p:nvSpPr>
        <p:spPr>
          <a:xfrm>
            <a:off x="352611" y="717176"/>
            <a:ext cx="112656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2) </a:t>
            </a:r>
            <a:r>
              <a:rPr lang="ko-KR" altLang="en-US" sz="2400" b="1"/>
              <a:t>질환 별 특징</a:t>
            </a:r>
            <a:endParaRPr lang="en-US" altLang="ko-KR" sz="2400" b="1"/>
          </a:p>
          <a:p>
            <a:endParaRPr lang="en-US" altLang="ko-KR" sz="2400" b="1"/>
          </a:p>
          <a:p>
            <a:r>
              <a:rPr lang="ko-KR" altLang="en-US" sz="2000" b="1"/>
              <a:t>녹내장 </a:t>
            </a:r>
            <a:r>
              <a:rPr lang="en-US" altLang="ko-KR" sz="2000" b="1"/>
              <a:t>(Glaucoma)</a:t>
            </a:r>
          </a:p>
          <a:p>
            <a:r>
              <a:rPr lang="ko-KR" altLang="en-US" sz="2000"/>
              <a:t> </a:t>
            </a:r>
            <a:r>
              <a:rPr lang="en-US" altLang="ko-KR" sz="2000"/>
              <a:t>- </a:t>
            </a:r>
            <a:r>
              <a:rPr lang="ko-KR" altLang="en-US" sz="2000"/>
              <a:t>압력에 의해 시신경이 눌려 시야가 좁아짐</a:t>
            </a:r>
            <a:endParaRPr lang="en-US" altLang="ko-KR" sz="2000"/>
          </a:p>
          <a:p>
            <a:r>
              <a:rPr lang="ko-KR" altLang="en-US" sz="2000"/>
              <a:t> </a:t>
            </a:r>
            <a:r>
              <a:rPr lang="en-US" altLang="ko-KR" sz="2000"/>
              <a:t>- </a:t>
            </a:r>
            <a:r>
              <a:rPr lang="ko-KR" altLang="en-US" sz="2000"/>
              <a:t>고도근시</a:t>
            </a:r>
            <a:r>
              <a:rPr lang="en-US" altLang="ko-KR" sz="2000"/>
              <a:t>, </a:t>
            </a:r>
            <a:r>
              <a:rPr lang="ko-KR" altLang="en-US" sz="2000"/>
              <a:t>당뇨망막증</a:t>
            </a:r>
            <a:r>
              <a:rPr lang="en-US" altLang="ko-KR" sz="2000"/>
              <a:t>, </a:t>
            </a:r>
            <a:r>
              <a:rPr lang="ko-KR" altLang="en-US" sz="2000"/>
              <a:t>망막혈관폐쇄 등 망막의 변성을 동반한 </a:t>
            </a:r>
            <a:endParaRPr lang="en-US" altLang="ko-KR" sz="2000"/>
          </a:p>
          <a:p>
            <a:r>
              <a:rPr lang="ko-KR" altLang="en-US" sz="2000"/>
              <a:t>   난치성 질환의 경우 녹내장이 아닌데도 녹내장으로 오진 잦음</a:t>
            </a:r>
            <a:endParaRPr lang="en-US" altLang="ko-KR" sz="2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4299D7-A4B6-F3B6-0677-53557C148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963" y="4050454"/>
            <a:ext cx="5632823" cy="23058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41B7B0-88FF-BA29-89CB-8F3A4F6AF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11" y="4050454"/>
            <a:ext cx="5483827" cy="241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19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D7433-BCFB-9CCA-0F68-D1477E82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715B0F-5920-38B7-4F82-DB21834B2BC1}"/>
              </a:ext>
            </a:extLst>
          </p:cNvPr>
          <p:cNvGrpSpPr/>
          <p:nvPr/>
        </p:nvGrpSpPr>
        <p:grpSpPr>
          <a:xfrm>
            <a:off x="221129" y="107578"/>
            <a:ext cx="11397130" cy="525616"/>
            <a:chOff x="221129" y="107578"/>
            <a:chExt cx="11397130" cy="525616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A737454-05AE-2F00-0F69-128F8F5305CC}"/>
                </a:ext>
              </a:extLst>
            </p:cNvPr>
            <p:cNvCxnSpPr/>
            <p:nvPr/>
          </p:nvCxnSpPr>
          <p:spPr>
            <a:xfrm>
              <a:off x="352612" y="233084"/>
              <a:ext cx="1126564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5B81F8-CB48-F032-5B52-448F5145C23D}"/>
                </a:ext>
              </a:extLst>
            </p:cNvPr>
            <p:cNvSpPr/>
            <p:nvPr/>
          </p:nvSpPr>
          <p:spPr>
            <a:xfrm>
              <a:off x="221129" y="107578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7B8F3EF-CAB4-B617-E0AB-72CCE30A091F}"/>
                </a:ext>
              </a:extLst>
            </p:cNvPr>
            <p:cNvSpPr/>
            <p:nvPr/>
          </p:nvSpPr>
          <p:spPr>
            <a:xfrm>
              <a:off x="5722469" y="127612"/>
              <a:ext cx="262965" cy="25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F43F9-65F4-3DD1-DC01-ABBEDE630404}"/>
                </a:ext>
              </a:extLst>
            </p:cNvPr>
            <p:cNvSpPr txBox="1"/>
            <p:nvPr/>
          </p:nvSpPr>
          <p:spPr>
            <a:xfrm>
              <a:off x="484094" y="233084"/>
              <a:ext cx="5747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/>
                <a:t>1. Domain Knowledge</a:t>
              </a:r>
              <a:endParaRPr lang="ko-KR" altLang="en-US" sz="2000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44B78B-9058-F874-236F-520006F238E7}"/>
                </a:ext>
              </a:extLst>
            </p:cNvPr>
            <p:cNvSpPr txBox="1"/>
            <p:nvPr/>
          </p:nvSpPr>
          <p:spPr>
            <a:xfrm>
              <a:off x="5985434" y="244355"/>
              <a:ext cx="2587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2. Object Detection</a:t>
              </a:r>
              <a:endParaRPr lang="ko-KR" altLang="en-US" sz="16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86A769B-D059-E5C2-90DB-FA82FBF36C91}"/>
                </a:ext>
              </a:extLst>
            </p:cNvPr>
            <p:cNvSpPr/>
            <p:nvPr/>
          </p:nvSpPr>
          <p:spPr>
            <a:xfrm>
              <a:off x="499035" y="197221"/>
              <a:ext cx="3227576" cy="72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37D0DB-82D3-EDC1-A032-99012588E49E}"/>
              </a:ext>
            </a:extLst>
          </p:cNvPr>
          <p:cNvSpPr txBox="1"/>
          <p:nvPr/>
        </p:nvSpPr>
        <p:spPr>
          <a:xfrm>
            <a:off x="352611" y="717176"/>
            <a:ext cx="112656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2) </a:t>
            </a:r>
            <a:r>
              <a:rPr lang="ko-KR" altLang="en-US" sz="2400" b="1"/>
              <a:t>질환 별 특징</a:t>
            </a:r>
            <a:endParaRPr lang="en-US" altLang="ko-KR" sz="2400" b="1"/>
          </a:p>
          <a:p>
            <a:endParaRPr lang="en-US" altLang="ko-KR" sz="2400" b="1"/>
          </a:p>
          <a:p>
            <a:r>
              <a:rPr lang="ko-KR" altLang="en-US" sz="2000" b="1"/>
              <a:t>맥락막 신생혈관</a:t>
            </a:r>
            <a:r>
              <a:rPr lang="en-US" altLang="ko-KR" sz="2000" b="1"/>
              <a:t>(</a:t>
            </a:r>
            <a:r>
              <a:rPr lang="en-US" altLang="ko-KR" sz="2000" b="1" i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Choroidal Neovascularization)</a:t>
            </a:r>
          </a:p>
          <a:p>
            <a:r>
              <a:rPr lang="ko-KR" altLang="en-US" sz="2000"/>
              <a:t>망막 아래에 비정상적인 혈관이 자라는 눈 질환</a:t>
            </a:r>
            <a:endParaRPr lang="en-US" altLang="ko-KR" sz="2000"/>
          </a:p>
          <a:p>
            <a:r>
              <a:rPr lang="ko-KR" altLang="en-US" sz="2000"/>
              <a:t>이 혈관에서 혈액과 체액이 누출되어 황반이 부풀어 오르거나 부딪힐 수 있음</a:t>
            </a:r>
            <a:endParaRPr lang="en-US" altLang="ko-KR" sz="2000"/>
          </a:p>
          <a:p>
            <a:r>
              <a:rPr lang="ko-KR" altLang="en-US" sz="2000"/>
              <a:t>혈관이 약해지고 출혈 등이 쉽게 생김</a:t>
            </a:r>
            <a:endParaRPr lang="en-US" altLang="ko-KR" sz="2000"/>
          </a:p>
          <a:p>
            <a:r>
              <a:rPr lang="ko-KR" altLang="en-US" sz="2000"/>
              <a:t>의심되는 경우 지체없이 형광안저혈관조영을 실시해야함</a:t>
            </a:r>
            <a:r>
              <a:rPr lang="en-US" altLang="ko-KR" sz="2000"/>
              <a:t>.</a:t>
            </a:r>
          </a:p>
          <a:p>
            <a:endParaRPr lang="ko-KR" altLang="en-US" sz="2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BC291B-3428-3328-DFE0-75453034F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65" y="3148619"/>
            <a:ext cx="5072285" cy="34762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433AA5-E054-AA46-C310-0138CB5C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963" y="3310409"/>
            <a:ext cx="5072284" cy="2830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425230-FF36-8025-35A0-6AF9558463BC}"/>
              </a:ext>
            </a:extLst>
          </p:cNvPr>
          <p:cNvSpPr txBox="1"/>
          <p:nvPr/>
        </p:nvSpPr>
        <p:spPr>
          <a:xfrm>
            <a:off x="10425023" y="913258"/>
            <a:ext cx="1857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hlinkClick r:id="rId4"/>
              </a:rPr>
              <a:t>pdf </a:t>
            </a:r>
            <a:r>
              <a:rPr lang="ko-KR" altLang="en-US">
                <a:hlinkClick r:id="rId4"/>
              </a:rPr>
              <a:t>링크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63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D7433-BCFB-9CCA-0F68-D1477E82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715B0F-5920-38B7-4F82-DB21834B2BC1}"/>
              </a:ext>
            </a:extLst>
          </p:cNvPr>
          <p:cNvGrpSpPr/>
          <p:nvPr/>
        </p:nvGrpSpPr>
        <p:grpSpPr>
          <a:xfrm>
            <a:off x="221129" y="107578"/>
            <a:ext cx="11397130" cy="525616"/>
            <a:chOff x="221129" y="107578"/>
            <a:chExt cx="11397130" cy="525616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A737454-05AE-2F00-0F69-128F8F5305CC}"/>
                </a:ext>
              </a:extLst>
            </p:cNvPr>
            <p:cNvCxnSpPr/>
            <p:nvPr/>
          </p:nvCxnSpPr>
          <p:spPr>
            <a:xfrm>
              <a:off x="352612" y="233084"/>
              <a:ext cx="1126564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5B81F8-CB48-F032-5B52-448F5145C23D}"/>
                </a:ext>
              </a:extLst>
            </p:cNvPr>
            <p:cNvSpPr/>
            <p:nvPr/>
          </p:nvSpPr>
          <p:spPr>
            <a:xfrm>
              <a:off x="221129" y="107578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7B8F3EF-CAB4-B617-E0AB-72CCE30A091F}"/>
                </a:ext>
              </a:extLst>
            </p:cNvPr>
            <p:cNvSpPr/>
            <p:nvPr/>
          </p:nvSpPr>
          <p:spPr>
            <a:xfrm>
              <a:off x="5722469" y="127612"/>
              <a:ext cx="262965" cy="25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F43F9-65F4-3DD1-DC01-ABBEDE630404}"/>
                </a:ext>
              </a:extLst>
            </p:cNvPr>
            <p:cNvSpPr txBox="1"/>
            <p:nvPr/>
          </p:nvSpPr>
          <p:spPr>
            <a:xfrm>
              <a:off x="484094" y="233084"/>
              <a:ext cx="5747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/>
                <a:t>1. Domain Knowledge</a:t>
              </a:r>
              <a:endParaRPr lang="ko-KR" altLang="en-US" sz="2000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44B78B-9058-F874-236F-520006F238E7}"/>
                </a:ext>
              </a:extLst>
            </p:cNvPr>
            <p:cNvSpPr txBox="1"/>
            <p:nvPr/>
          </p:nvSpPr>
          <p:spPr>
            <a:xfrm>
              <a:off x="5985434" y="244355"/>
              <a:ext cx="2587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2. Object Detection</a:t>
              </a:r>
              <a:endParaRPr lang="ko-KR" altLang="en-US" sz="16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86A769B-D059-E5C2-90DB-FA82FBF36C91}"/>
                </a:ext>
              </a:extLst>
            </p:cNvPr>
            <p:cNvSpPr/>
            <p:nvPr/>
          </p:nvSpPr>
          <p:spPr>
            <a:xfrm>
              <a:off x="499035" y="197221"/>
              <a:ext cx="3227576" cy="72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37D0DB-82D3-EDC1-A032-99012588E49E}"/>
              </a:ext>
            </a:extLst>
          </p:cNvPr>
          <p:cNvSpPr txBox="1"/>
          <p:nvPr/>
        </p:nvSpPr>
        <p:spPr>
          <a:xfrm>
            <a:off x="352611" y="717176"/>
            <a:ext cx="1126564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2) </a:t>
            </a:r>
            <a:r>
              <a:rPr lang="ko-KR" altLang="en-US" sz="2400" b="1"/>
              <a:t>질환 별 특징</a:t>
            </a:r>
            <a:endParaRPr lang="en-US" altLang="ko-KR" sz="2400" b="1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/>
          </a:p>
          <a:p>
            <a:r>
              <a:rPr lang="en-US" altLang="ko-KR" sz="2000" b="1" i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 </a:t>
            </a:r>
            <a:r>
              <a:rPr lang="ko-KR" altLang="en-US" sz="2000" b="1"/>
              <a:t>당뇨병성 황반부종 </a:t>
            </a:r>
            <a:r>
              <a:rPr lang="en-US" altLang="ko-KR" sz="2000" b="1" i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(Diabetic Macular Edema)</a:t>
            </a:r>
          </a:p>
          <a:p>
            <a:r>
              <a:rPr lang="ko-KR" altLang="en-US" sz="2000">
                <a:solidFill>
                  <a:srgbClr val="3C4043"/>
                </a:solidFill>
                <a:highlight>
                  <a:srgbClr val="FFFFFF"/>
                </a:highlight>
                <a:latin typeface="Inter"/>
              </a:rPr>
              <a:t>혈관 누출로 인해 황반부에 체액이 축적됨</a:t>
            </a:r>
            <a:r>
              <a:rPr lang="en-US" altLang="ko-KR" sz="2000">
                <a:solidFill>
                  <a:srgbClr val="3C4043"/>
                </a:solidFill>
                <a:highlight>
                  <a:srgbClr val="FFFFFF"/>
                </a:highlight>
                <a:latin typeface="Inter"/>
              </a:rPr>
              <a:t>, </a:t>
            </a:r>
            <a:r>
              <a:rPr lang="ko-KR" altLang="en-US" sz="2000">
                <a:solidFill>
                  <a:srgbClr val="3C4043"/>
                </a:solidFill>
                <a:highlight>
                  <a:srgbClr val="FFFFFF"/>
                </a:highlight>
                <a:latin typeface="Inter"/>
              </a:rPr>
              <a:t>망막 두께 증가</a:t>
            </a:r>
            <a:r>
              <a:rPr lang="en-US" altLang="ko-KR" sz="2000">
                <a:solidFill>
                  <a:srgbClr val="3C4043"/>
                </a:solidFill>
                <a:highlight>
                  <a:srgbClr val="FFFFFF"/>
                </a:highlight>
                <a:latin typeface="Inter"/>
              </a:rPr>
              <a:t>.</a:t>
            </a:r>
          </a:p>
          <a:p>
            <a:r>
              <a:rPr lang="ko-KR" altLang="en-US" sz="2000">
                <a:solidFill>
                  <a:srgbClr val="3C4043"/>
                </a:solidFill>
                <a:highlight>
                  <a:srgbClr val="FFFFFF"/>
                </a:highlight>
                <a:latin typeface="Inter"/>
              </a:rPr>
              <a:t>실명 발생 가능</a:t>
            </a:r>
            <a:r>
              <a:rPr lang="en-US" altLang="ko-KR" sz="2000">
                <a:solidFill>
                  <a:srgbClr val="3C4043"/>
                </a:solidFill>
                <a:highlight>
                  <a:srgbClr val="FFFFFF"/>
                </a:highlight>
                <a:latin typeface="Inter"/>
              </a:rPr>
              <a:t>.</a:t>
            </a:r>
          </a:p>
          <a:p>
            <a:r>
              <a:rPr lang="ko-KR" altLang="en-US" sz="2000">
                <a:solidFill>
                  <a:srgbClr val="3C4043"/>
                </a:solidFill>
                <a:highlight>
                  <a:srgbClr val="FFFFFF"/>
                </a:highlight>
                <a:latin typeface="Inter"/>
              </a:rPr>
              <a:t>당뇨환자의 </a:t>
            </a:r>
            <a:r>
              <a:rPr lang="en-US" altLang="ko-KR" sz="2000">
                <a:solidFill>
                  <a:srgbClr val="3C4043"/>
                </a:solidFill>
                <a:highlight>
                  <a:srgbClr val="FFFFFF"/>
                </a:highlight>
                <a:latin typeface="Inter"/>
              </a:rPr>
              <a:t>20~40%</a:t>
            </a:r>
            <a:r>
              <a:rPr lang="ko-KR" altLang="en-US" sz="2000">
                <a:solidFill>
                  <a:srgbClr val="3C4043"/>
                </a:solidFill>
                <a:highlight>
                  <a:srgbClr val="FFFFFF"/>
                </a:highlight>
                <a:latin typeface="Inter"/>
              </a:rPr>
              <a:t>에서 발생</a:t>
            </a:r>
            <a:endParaRPr lang="ko-KR" altLang="en-US" sz="2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8D7FCF-5ED9-CC17-31C1-E0A4DCEF7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4" y="4046778"/>
            <a:ext cx="9226836" cy="24974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BFE88-3CC9-7E6D-C5FE-A86C68C07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980" y="821893"/>
            <a:ext cx="4315717" cy="319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72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D7433-BCFB-9CCA-0F68-D1477E82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715B0F-5920-38B7-4F82-DB21834B2BC1}"/>
              </a:ext>
            </a:extLst>
          </p:cNvPr>
          <p:cNvGrpSpPr/>
          <p:nvPr/>
        </p:nvGrpSpPr>
        <p:grpSpPr>
          <a:xfrm>
            <a:off x="221129" y="107578"/>
            <a:ext cx="11397130" cy="525616"/>
            <a:chOff x="221129" y="107578"/>
            <a:chExt cx="11397130" cy="525616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A737454-05AE-2F00-0F69-128F8F5305CC}"/>
                </a:ext>
              </a:extLst>
            </p:cNvPr>
            <p:cNvCxnSpPr/>
            <p:nvPr/>
          </p:nvCxnSpPr>
          <p:spPr>
            <a:xfrm>
              <a:off x="352612" y="233084"/>
              <a:ext cx="1126564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5B81F8-CB48-F032-5B52-448F5145C23D}"/>
                </a:ext>
              </a:extLst>
            </p:cNvPr>
            <p:cNvSpPr/>
            <p:nvPr/>
          </p:nvSpPr>
          <p:spPr>
            <a:xfrm>
              <a:off x="221129" y="107578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7B8F3EF-CAB4-B617-E0AB-72CCE30A091F}"/>
                </a:ext>
              </a:extLst>
            </p:cNvPr>
            <p:cNvSpPr/>
            <p:nvPr/>
          </p:nvSpPr>
          <p:spPr>
            <a:xfrm>
              <a:off x="5722469" y="127612"/>
              <a:ext cx="262965" cy="25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F43F9-65F4-3DD1-DC01-ABBEDE630404}"/>
                </a:ext>
              </a:extLst>
            </p:cNvPr>
            <p:cNvSpPr txBox="1"/>
            <p:nvPr/>
          </p:nvSpPr>
          <p:spPr>
            <a:xfrm>
              <a:off x="484094" y="233084"/>
              <a:ext cx="5747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/>
                <a:t>1. Domain Knowledge</a:t>
              </a:r>
              <a:endParaRPr lang="ko-KR" altLang="en-US" sz="2000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44B78B-9058-F874-236F-520006F238E7}"/>
                </a:ext>
              </a:extLst>
            </p:cNvPr>
            <p:cNvSpPr txBox="1"/>
            <p:nvPr/>
          </p:nvSpPr>
          <p:spPr>
            <a:xfrm>
              <a:off x="5985434" y="244355"/>
              <a:ext cx="2587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2. Object Detection</a:t>
              </a:r>
              <a:endParaRPr lang="ko-KR" altLang="en-US" sz="16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86A769B-D059-E5C2-90DB-FA82FBF36C91}"/>
                </a:ext>
              </a:extLst>
            </p:cNvPr>
            <p:cNvSpPr/>
            <p:nvPr/>
          </p:nvSpPr>
          <p:spPr>
            <a:xfrm>
              <a:off x="499035" y="197221"/>
              <a:ext cx="5223434" cy="72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37D0DB-82D3-EDC1-A032-99012588E49E}"/>
              </a:ext>
            </a:extLst>
          </p:cNvPr>
          <p:cNvSpPr txBox="1"/>
          <p:nvPr/>
        </p:nvSpPr>
        <p:spPr>
          <a:xfrm>
            <a:off x="352611" y="717176"/>
            <a:ext cx="11265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3) </a:t>
            </a:r>
            <a:r>
              <a:rPr lang="ko-KR" altLang="en-US" sz="2400" b="1"/>
              <a:t>데이터셋</a:t>
            </a:r>
            <a:endParaRPr lang="en-US" altLang="ko-KR" sz="2400" b="1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D204AD-32D1-B7B2-557D-88DFCF7DF00E}"/>
              </a:ext>
            </a:extLst>
          </p:cNvPr>
          <p:cNvSpPr txBox="1"/>
          <p:nvPr/>
        </p:nvSpPr>
        <p:spPr>
          <a:xfrm>
            <a:off x="352611" y="1377069"/>
            <a:ext cx="1007384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2"/>
              </a:rPr>
              <a:t>https://www.kaggle.com/datasets/gunavenkatdoddi/eye-diseases-classification</a:t>
            </a:r>
            <a:endParaRPr lang="en-US" altLang="ko-KR"/>
          </a:p>
          <a:p>
            <a:r>
              <a:rPr lang="ko-KR" altLang="en-US"/>
              <a:t>정상</a:t>
            </a:r>
            <a:r>
              <a:rPr lang="en-US" altLang="ko-KR"/>
              <a:t>, </a:t>
            </a:r>
            <a:r>
              <a:rPr lang="ko-KR" altLang="en-US"/>
              <a:t>백내장</a:t>
            </a:r>
            <a:r>
              <a:rPr lang="en-US" altLang="ko-KR"/>
              <a:t>, </a:t>
            </a:r>
            <a:r>
              <a:rPr lang="ko-KR" altLang="en-US"/>
              <a:t>녹내장</a:t>
            </a:r>
            <a:r>
              <a:rPr lang="en-US" altLang="ko-KR"/>
              <a:t>, </a:t>
            </a:r>
            <a:r>
              <a:rPr lang="ko-KR" altLang="en-US"/>
              <a:t>당뇨병성 망막증 포함</a:t>
            </a:r>
            <a:r>
              <a:rPr lang="en-US" altLang="ko-KR"/>
              <a:t>. </a:t>
            </a:r>
            <a:r>
              <a:rPr lang="ko-KR" altLang="en-US"/>
              <a:t>각 클래스당 </a:t>
            </a:r>
            <a:r>
              <a:rPr lang="en-US" altLang="ko-KR"/>
              <a:t>1000</a:t>
            </a:r>
            <a:r>
              <a:rPr lang="ko-KR" altLang="en-US"/>
              <a:t>장</a:t>
            </a:r>
            <a:r>
              <a:rPr lang="en-US" altLang="ko-KR"/>
              <a:t>+</a:t>
            </a:r>
            <a:r>
              <a:rPr lang="ko-KR" altLang="en-US"/>
              <a:t> 정도</a:t>
            </a:r>
            <a:r>
              <a:rPr lang="en-US" altLang="ko-KR"/>
              <a:t>, 4</a:t>
            </a:r>
            <a:r>
              <a:rPr lang="ko-KR" altLang="en-US"/>
              <a:t>천장</a:t>
            </a:r>
            <a:endParaRPr lang="en-US" altLang="ko-KR"/>
          </a:p>
          <a:p>
            <a:endParaRPr lang="en-US" altLang="ko-KR"/>
          </a:p>
          <a:p>
            <a:r>
              <a:rPr lang="en-US" altLang="ko-KR">
                <a:hlinkClick r:id="rId3"/>
              </a:rPr>
              <a:t>https://www.kaggle.com/datasets/andrewmvd/ocular-disease-recognition-odir5k</a:t>
            </a:r>
            <a:endParaRPr lang="en-US" altLang="ko-KR"/>
          </a:p>
          <a:p>
            <a:r>
              <a:rPr lang="ko-KR" altLang="en-US"/>
              <a:t>정상</a:t>
            </a:r>
            <a:r>
              <a:rPr lang="en-US" altLang="ko-KR"/>
              <a:t>, </a:t>
            </a:r>
            <a:r>
              <a:rPr lang="ko-KR" altLang="en-US"/>
              <a:t>당뇨병</a:t>
            </a:r>
            <a:r>
              <a:rPr lang="en-US" altLang="ko-KR"/>
              <a:t>, </a:t>
            </a:r>
            <a:r>
              <a:rPr lang="ko-KR" altLang="en-US"/>
              <a:t>백내장</a:t>
            </a:r>
            <a:r>
              <a:rPr lang="en-US" altLang="ko-KR"/>
              <a:t>, </a:t>
            </a:r>
            <a:r>
              <a:rPr lang="ko-KR" altLang="en-US"/>
              <a:t>녹내장</a:t>
            </a:r>
            <a:r>
              <a:rPr lang="en-US" altLang="ko-KR"/>
              <a:t>, </a:t>
            </a:r>
            <a:r>
              <a:rPr lang="ko-KR" altLang="en-US" b="0" i="0">
                <a:solidFill>
                  <a:srgbClr val="2525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연령 관련 황반변성</a:t>
            </a:r>
            <a:r>
              <a:rPr lang="en-US" altLang="ko-KR" b="0" i="0">
                <a:solidFill>
                  <a:srgbClr val="2525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i="0">
                <a:solidFill>
                  <a:srgbClr val="2525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고혈압</a:t>
            </a:r>
            <a:r>
              <a:rPr lang="en-US" altLang="ko-KR" b="0" i="0">
                <a:solidFill>
                  <a:srgbClr val="2525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i="0">
                <a:solidFill>
                  <a:srgbClr val="2525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근시</a:t>
            </a:r>
            <a:r>
              <a:rPr lang="en-US" altLang="ko-KR" b="0" i="0">
                <a:solidFill>
                  <a:srgbClr val="2525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, </a:t>
            </a:r>
            <a:r>
              <a:rPr lang="ko-KR" altLang="en-US" b="0" i="0">
                <a:solidFill>
                  <a:srgbClr val="2525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기타</a:t>
            </a:r>
            <a:r>
              <a:rPr lang="en-US" altLang="ko-KR" b="0" i="0">
                <a:solidFill>
                  <a:srgbClr val="2525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, 1</a:t>
            </a:r>
            <a:r>
              <a:rPr lang="ko-KR" altLang="en-US" b="0" i="0">
                <a:solidFill>
                  <a:srgbClr val="2525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만</a:t>
            </a:r>
            <a:r>
              <a:rPr lang="en-US" altLang="ko-KR" b="0" i="0">
                <a:solidFill>
                  <a:srgbClr val="2525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4</a:t>
            </a:r>
            <a:r>
              <a:rPr lang="ko-KR" altLang="en-US" b="0" i="0">
                <a:solidFill>
                  <a:srgbClr val="252525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천장</a:t>
            </a:r>
            <a:endParaRPr lang="en-US" altLang="ko-KR" b="0" i="0">
              <a:solidFill>
                <a:srgbClr val="252525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endParaRPr lang="en-US" altLang="ko-KR">
              <a:solidFill>
                <a:srgbClr val="252525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US" altLang="ko-KR">
                <a:hlinkClick r:id="rId4"/>
              </a:rPr>
              <a:t>https://www.kaggle.com/datasets/ysnreddy/eye-disease-detection-dataset</a:t>
            </a:r>
            <a:endParaRPr lang="en-US" altLang="ko-KR"/>
          </a:p>
          <a:p>
            <a:r>
              <a:rPr lang="ko-KR" altLang="en-US"/>
              <a:t>정상</a:t>
            </a:r>
            <a:r>
              <a:rPr lang="en-US" altLang="ko-KR"/>
              <a:t>, </a:t>
            </a:r>
            <a:r>
              <a:rPr lang="ko-KR" altLang="en-US"/>
              <a:t>맥락막 신생혈관</a:t>
            </a:r>
            <a:r>
              <a:rPr lang="en-US" altLang="ko-KR"/>
              <a:t>, </a:t>
            </a:r>
            <a:r>
              <a:rPr lang="ko-KR" altLang="en-US"/>
              <a:t>당뇨병성 황반부종</a:t>
            </a:r>
            <a:r>
              <a:rPr lang="en-US" altLang="ko-KR"/>
              <a:t>, Drusen, 3</a:t>
            </a:r>
            <a:r>
              <a:rPr lang="ko-KR" altLang="en-US"/>
              <a:t>만</a:t>
            </a:r>
            <a:r>
              <a:rPr lang="en-US" altLang="ko-KR"/>
              <a:t>4</a:t>
            </a:r>
            <a:r>
              <a:rPr lang="ko-KR" altLang="en-US"/>
              <a:t>천장</a:t>
            </a:r>
            <a:endParaRPr lang="en-US" altLang="ko-KR"/>
          </a:p>
          <a:p>
            <a:endParaRPr lang="en-US" altLang="ko-KR"/>
          </a:p>
          <a:p>
            <a:r>
              <a:rPr lang="en-US" altLang="ko-KR" b="1">
                <a:solidFill>
                  <a:srgbClr val="C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https://www.kaggle.com/datasets/paultimothymooney/kermany2018</a:t>
            </a:r>
            <a:endParaRPr lang="en-US" altLang="ko-KR" b="1">
              <a:solidFill>
                <a:srgbClr val="C00000"/>
              </a:solidFill>
            </a:endParaRPr>
          </a:p>
          <a:p>
            <a:r>
              <a:rPr lang="en-US" altLang="ko-KR"/>
              <a:t>oct</a:t>
            </a:r>
            <a:r>
              <a:rPr lang="ko-KR" altLang="en-US"/>
              <a:t> 사용 명시</a:t>
            </a:r>
            <a:r>
              <a:rPr lang="en-US" altLang="ko-KR"/>
              <a:t>.</a:t>
            </a:r>
            <a:r>
              <a:rPr lang="ko-KR" altLang="en-US"/>
              <a:t> 정상</a:t>
            </a:r>
            <a:r>
              <a:rPr lang="en-US" altLang="ko-KR"/>
              <a:t>, </a:t>
            </a:r>
            <a:r>
              <a:rPr lang="ko-KR" altLang="en-US"/>
              <a:t>맥락막 혈관 신생</a:t>
            </a:r>
            <a:r>
              <a:rPr lang="en-US" altLang="ko-KR"/>
              <a:t>, </a:t>
            </a:r>
            <a:r>
              <a:rPr lang="ko-KR" altLang="en-US"/>
              <a:t>당뇨병성 황반부종</a:t>
            </a:r>
            <a:r>
              <a:rPr lang="en-US" altLang="ko-KR"/>
              <a:t>, Drusen, 8</a:t>
            </a:r>
            <a:r>
              <a:rPr lang="ko-KR" altLang="en-US"/>
              <a:t>만 </a:t>
            </a:r>
            <a:r>
              <a:rPr lang="en-US" altLang="ko-KR"/>
              <a:t>4</a:t>
            </a:r>
            <a:r>
              <a:rPr lang="ko-KR" altLang="en-US"/>
              <a:t>천장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4A5DC0-EBA8-7BDF-B735-3E28C37F2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875" y="3034639"/>
            <a:ext cx="3520281" cy="10273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AC346A-9450-31C8-D5EB-D992D2707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9934" y="1437191"/>
            <a:ext cx="1934986" cy="8160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B596A67-1FD6-B366-7260-D2D0E4B63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1817" y="2193100"/>
            <a:ext cx="2633559" cy="78013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66D4D74-7FC6-F5D8-B5F5-ACE0116260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0" y="4174936"/>
            <a:ext cx="2046502" cy="140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29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6D7433-BCFB-9CCA-0F68-D1477E82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2E60-2A9F-4913-8CDF-E038C6E7F2C6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715B0F-5920-38B7-4F82-DB21834B2BC1}"/>
              </a:ext>
            </a:extLst>
          </p:cNvPr>
          <p:cNvGrpSpPr/>
          <p:nvPr/>
        </p:nvGrpSpPr>
        <p:grpSpPr>
          <a:xfrm>
            <a:off x="221129" y="107578"/>
            <a:ext cx="11397130" cy="536887"/>
            <a:chOff x="221129" y="107578"/>
            <a:chExt cx="11397130" cy="53688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A737454-05AE-2F00-0F69-128F8F5305CC}"/>
                </a:ext>
              </a:extLst>
            </p:cNvPr>
            <p:cNvCxnSpPr/>
            <p:nvPr/>
          </p:nvCxnSpPr>
          <p:spPr>
            <a:xfrm>
              <a:off x="352612" y="233084"/>
              <a:ext cx="1126564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5B81F8-CB48-F032-5B52-448F5145C23D}"/>
                </a:ext>
              </a:extLst>
            </p:cNvPr>
            <p:cNvSpPr/>
            <p:nvPr/>
          </p:nvSpPr>
          <p:spPr>
            <a:xfrm>
              <a:off x="221129" y="107578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7B8F3EF-CAB4-B617-E0AB-72CCE30A091F}"/>
                </a:ext>
              </a:extLst>
            </p:cNvPr>
            <p:cNvSpPr/>
            <p:nvPr/>
          </p:nvSpPr>
          <p:spPr>
            <a:xfrm>
              <a:off x="5722469" y="127612"/>
              <a:ext cx="262965" cy="251012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F43F9-65F4-3DD1-DC01-ABBEDE630404}"/>
                </a:ext>
              </a:extLst>
            </p:cNvPr>
            <p:cNvSpPr txBox="1"/>
            <p:nvPr/>
          </p:nvSpPr>
          <p:spPr>
            <a:xfrm>
              <a:off x="484094" y="233084"/>
              <a:ext cx="5747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1. Domain Knowledge</a:t>
              </a:r>
              <a:endParaRPr lang="ko-KR" altLang="en-US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44B78B-9058-F874-236F-520006F238E7}"/>
                </a:ext>
              </a:extLst>
            </p:cNvPr>
            <p:cNvSpPr txBox="1"/>
            <p:nvPr/>
          </p:nvSpPr>
          <p:spPr>
            <a:xfrm>
              <a:off x="5985434" y="244355"/>
              <a:ext cx="2587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/>
                <a:t>2. Object detection</a:t>
              </a:r>
              <a:endParaRPr lang="ko-KR" altLang="en-US" sz="2000" b="1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86A769B-D059-E5C2-90DB-FA82FBF36C91}"/>
                </a:ext>
              </a:extLst>
            </p:cNvPr>
            <p:cNvSpPr/>
            <p:nvPr/>
          </p:nvSpPr>
          <p:spPr>
            <a:xfrm>
              <a:off x="499034" y="197220"/>
              <a:ext cx="7523532" cy="72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37D0DB-82D3-EDC1-A032-99012588E49E}"/>
              </a:ext>
            </a:extLst>
          </p:cNvPr>
          <p:cNvSpPr txBox="1"/>
          <p:nvPr/>
        </p:nvSpPr>
        <p:spPr>
          <a:xfrm>
            <a:off x="352611" y="717176"/>
            <a:ext cx="1126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400" b="1"/>
              <a:t>Basic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EF537E-305D-5385-8B9A-8D8E0CF15F68}"/>
              </a:ext>
            </a:extLst>
          </p:cNvPr>
          <p:cNvSpPr/>
          <p:nvPr/>
        </p:nvSpPr>
        <p:spPr>
          <a:xfrm>
            <a:off x="2036455" y="1792334"/>
            <a:ext cx="732559" cy="6442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Linear</a:t>
            </a:r>
            <a:endParaRPr lang="ko-KR" altLang="en-US" sz="1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DC8715-86E1-EB0E-4453-935E7512DE4D}"/>
              </a:ext>
            </a:extLst>
          </p:cNvPr>
          <p:cNvSpPr/>
          <p:nvPr/>
        </p:nvSpPr>
        <p:spPr>
          <a:xfrm>
            <a:off x="2921414" y="1792333"/>
            <a:ext cx="876300" cy="644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Sigmoid</a:t>
            </a:r>
            <a:endParaRPr lang="ko-KR" altLang="en-US" sz="1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E32DBD-869F-987F-AE0D-8C99F3D7CB72}"/>
              </a:ext>
            </a:extLst>
          </p:cNvPr>
          <p:cNvSpPr/>
          <p:nvPr/>
        </p:nvSpPr>
        <p:spPr>
          <a:xfrm>
            <a:off x="1828637" y="1620884"/>
            <a:ext cx="2156114" cy="101831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A2A1EE-EB0B-9AFB-5163-7DA451CD09F9}"/>
              </a:ext>
            </a:extLst>
          </p:cNvPr>
          <p:cNvSpPr/>
          <p:nvPr/>
        </p:nvSpPr>
        <p:spPr>
          <a:xfrm>
            <a:off x="4667087" y="1792334"/>
            <a:ext cx="732559" cy="6442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Linear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665FE-14CC-47DC-2680-32129143B28A}"/>
              </a:ext>
            </a:extLst>
          </p:cNvPr>
          <p:cNvSpPr/>
          <p:nvPr/>
        </p:nvSpPr>
        <p:spPr>
          <a:xfrm>
            <a:off x="5552046" y="1792333"/>
            <a:ext cx="876300" cy="644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Sigmoid</a:t>
            </a:r>
            <a:endParaRPr lang="ko-KR" altLang="en-US" sz="14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81ED6-BBF1-49B6-8432-4CA405BD2ED6}"/>
              </a:ext>
            </a:extLst>
          </p:cNvPr>
          <p:cNvSpPr/>
          <p:nvPr/>
        </p:nvSpPr>
        <p:spPr>
          <a:xfrm>
            <a:off x="4459269" y="1620884"/>
            <a:ext cx="2156114" cy="101831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FC2302-D877-F4C8-AB4A-B110FB1987C3}"/>
              </a:ext>
            </a:extLst>
          </p:cNvPr>
          <p:cNvSpPr/>
          <p:nvPr/>
        </p:nvSpPr>
        <p:spPr>
          <a:xfrm>
            <a:off x="8257146" y="1792334"/>
            <a:ext cx="732559" cy="6442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Linear</a:t>
            </a:r>
            <a:endParaRPr lang="ko-KR" altLang="en-US" sz="1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0D382E-9C78-1D35-DAD4-A748D99E2B57}"/>
              </a:ext>
            </a:extLst>
          </p:cNvPr>
          <p:cNvSpPr/>
          <p:nvPr/>
        </p:nvSpPr>
        <p:spPr>
          <a:xfrm>
            <a:off x="9142105" y="1792333"/>
            <a:ext cx="876300" cy="644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Sigmoid</a:t>
            </a:r>
            <a:endParaRPr lang="ko-KR" altLang="en-US" sz="14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1E56EF-27C3-3B25-D298-B38DAD62F6FC}"/>
              </a:ext>
            </a:extLst>
          </p:cNvPr>
          <p:cNvSpPr/>
          <p:nvPr/>
        </p:nvSpPr>
        <p:spPr>
          <a:xfrm>
            <a:off x="8049328" y="1620884"/>
            <a:ext cx="2156114" cy="101831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F5AF00-1621-865A-24DC-F7054D828039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797714" y="2114451"/>
            <a:ext cx="86937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24F6B79-263C-0EDF-FDB6-8E2EBF8D48B9}"/>
              </a:ext>
            </a:extLst>
          </p:cNvPr>
          <p:cNvCxnSpPr>
            <a:stCxn id="7" idx="3"/>
          </p:cNvCxnSpPr>
          <p:nvPr/>
        </p:nvCxnSpPr>
        <p:spPr>
          <a:xfrm>
            <a:off x="6428346" y="2114451"/>
            <a:ext cx="559377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E2A3B4E-3065-37A6-8090-2EDABE039D6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708160" y="2114450"/>
            <a:ext cx="548986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BDC074-0910-EB30-D6BC-BD4ECB3B8FCC}"/>
              </a:ext>
            </a:extLst>
          </p:cNvPr>
          <p:cNvCxnSpPr>
            <a:stCxn id="15" idx="3"/>
          </p:cNvCxnSpPr>
          <p:nvPr/>
        </p:nvCxnSpPr>
        <p:spPr>
          <a:xfrm flipV="1">
            <a:off x="10018405" y="2114450"/>
            <a:ext cx="55868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F5EE692-E461-7319-D5B1-865E349B9EE7}"/>
              </a:ext>
            </a:extLst>
          </p:cNvPr>
          <p:cNvCxnSpPr>
            <a:endCxn id="2" idx="1"/>
          </p:cNvCxnSpPr>
          <p:nvPr/>
        </p:nvCxnSpPr>
        <p:spPr>
          <a:xfrm>
            <a:off x="1473095" y="2114450"/>
            <a:ext cx="563360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D6EB4D-AA7C-117C-877E-D915DC774EF2}"/>
                  </a:ext>
                </a:extLst>
              </p:cNvPr>
              <p:cNvSpPr txBox="1"/>
              <p:nvPr/>
            </p:nvSpPr>
            <p:spPr>
              <a:xfrm>
                <a:off x="7239602" y="1991539"/>
                <a:ext cx="2789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D6EB4D-AA7C-117C-877E-D915DC774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602" y="1991539"/>
                <a:ext cx="278923" cy="276999"/>
              </a:xfrm>
              <a:prstGeom prst="rect">
                <a:avLst/>
              </a:prstGeom>
              <a:blipFill>
                <a:blip r:embed="rId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BD03CA-D27D-F170-91E4-6A4F1A3569EA}"/>
                  </a:ext>
                </a:extLst>
              </p:cNvPr>
              <p:cNvSpPr txBox="1"/>
              <p:nvPr/>
            </p:nvSpPr>
            <p:spPr>
              <a:xfrm>
                <a:off x="1058849" y="1927417"/>
                <a:ext cx="236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BD03CA-D27D-F170-91E4-6A4F1A356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849" y="1927417"/>
                <a:ext cx="236475" cy="276999"/>
              </a:xfrm>
              <a:prstGeom prst="rect">
                <a:avLst/>
              </a:prstGeom>
              <a:blipFill>
                <a:blip r:embed="rId3"/>
                <a:stretch>
                  <a:fillRect l="-18421" r="-18421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6119F30-59EE-FF7A-CF49-ED0835079E89}"/>
                  </a:ext>
                </a:extLst>
              </p:cNvPr>
              <p:cNvSpPr txBox="1"/>
              <p:nvPr/>
            </p:nvSpPr>
            <p:spPr>
              <a:xfrm>
                <a:off x="10776467" y="1975950"/>
                <a:ext cx="22685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6119F30-59EE-FF7A-CF49-ED0835079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467" y="1975950"/>
                <a:ext cx="226857" cy="284437"/>
              </a:xfrm>
              <a:prstGeom prst="rect">
                <a:avLst/>
              </a:prstGeom>
              <a:blipFill>
                <a:blip r:embed="rId4"/>
                <a:stretch>
                  <a:fillRect l="-18919" t="-14894" r="-62162" b="-106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4196106-CFE5-A1C2-172E-7BB38C7397F0}"/>
              </a:ext>
            </a:extLst>
          </p:cNvPr>
          <p:cNvSpPr txBox="1"/>
          <p:nvPr/>
        </p:nvSpPr>
        <p:spPr>
          <a:xfrm>
            <a:off x="4115503" y="2854089"/>
            <a:ext cx="4043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Structure of multilayer artificial neural network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411461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821</Words>
  <Application>Microsoft Office PowerPoint</Application>
  <PresentationFormat>와이드스크린</PresentationFormat>
  <Paragraphs>187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Inter</vt:lpstr>
      <vt:lpstr>Noto Sans KR</vt:lpstr>
      <vt:lpstr>맑은 고딕</vt:lpstr>
      <vt:lpstr>Arial</vt:lpstr>
      <vt:lpstr>Cambria Math</vt:lpstr>
      <vt:lpstr>Roboto</vt:lpstr>
      <vt:lpstr>Office 테마</vt:lpstr>
      <vt:lpstr>디자인 사용자 지정</vt:lpstr>
      <vt:lpstr>Domain knowledge Object Detection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모델의 경량화</dc:title>
  <dc:creator>김경서</dc:creator>
  <cp:lastModifiedBy>김경서</cp:lastModifiedBy>
  <cp:revision>13</cp:revision>
  <dcterms:created xsi:type="dcterms:W3CDTF">2024-04-19T03:54:25Z</dcterms:created>
  <dcterms:modified xsi:type="dcterms:W3CDTF">2024-04-28T07:33:42Z</dcterms:modified>
</cp:coreProperties>
</file>